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90" r:id="rId5"/>
    <p:sldId id="260" r:id="rId6"/>
    <p:sldId id="261" r:id="rId7"/>
    <p:sldId id="262" r:id="rId8"/>
    <p:sldId id="263" r:id="rId9"/>
    <p:sldId id="264" r:id="rId10"/>
    <p:sldId id="265" r:id="rId11"/>
    <p:sldId id="266" r:id="rId12"/>
    <p:sldId id="267" r:id="rId13"/>
    <p:sldId id="268" r:id="rId14"/>
    <p:sldId id="269" r:id="rId15"/>
    <p:sldId id="292" r:id="rId16"/>
    <p:sldId id="271" r:id="rId17"/>
    <p:sldId id="280" r:id="rId18"/>
    <p:sldId id="273" r:id="rId19"/>
    <p:sldId id="291" r:id="rId20"/>
    <p:sldId id="275" r:id="rId21"/>
    <p:sldId id="276" r:id="rId22"/>
    <p:sldId id="277" r:id="rId23"/>
    <p:sldId id="278" r:id="rId24"/>
  </p:sldIdLst>
  <p:sldSz cx="9144000" cy="5143500" type="screen16x9"/>
  <p:notesSz cx="6858000" cy="9144000"/>
  <p:embeddedFontLst>
    <p:embeddedFont>
      <p:font typeface="Comic Sans MS" panose="030F0702030302020204" pitchFamily="66"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B6520-1450-49C1-A331-4625E7820D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6ED7544-86B3-4C5D-BA74-152BD3FF6602}">
      <dgm:prSet phldrT="[Text]"/>
      <dgm:spPr/>
      <dgm:t>
        <a:bodyPr/>
        <a:lstStyle/>
        <a:p>
          <a:pPr>
            <a:buClr>
              <a:schemeClr val="dk1"/>
            </a:buClr>
            <a:buSzPts val="1100"/>
            <a:buFont typeface="Arial"/>
            <a:buNone/>
          </a:pPr>
          <a:r>
            <a:rPr lang="en-GB" dirty="0">
              <a:solidFill>
                <a:schemeClr val="dk1"/>
              </a:solidFill>
            </a:rPr>
            <a:t>Training and Testing Accuracy:</a:t>
          </a:r>
          <a:endParaRPr lang="en-US" dirty="0"/>
        </a:p>
      </dgm:t>
    </dgm:pt>
    <dgm:pt modelId="{1A1C5723-91BC-41D0-BF95-283C825243DE}" type="parTrans" cxnId="{DAF96ADF-AEDA-4764-9F32-5650DFA1D140}">
      <dgm:prSet/>
      <dgm:spPr/>
      <dgm:t>
        <a:bodyPr/>
        <a:lstStyle/>
        <a:p>
          <a:endParaRPr lang="en-US"/>
        </a:p>
      </dgm:t>
    </dgm:pt>
    <dgm:pt modelId="{6C8E577D-FB2F-4108-9DDF-55D109C60DAD}" type="sibTrans" cxnId="{DAF96ADF-AEDA-4764-9F32-5650DFA1D140}">
      <dgm:prSet/>
      <dgm:spPr/>
      <dgm:t>
        <a:bodyPr/>
        <a:lstStyle/>
        <a:p>
          <a:endParaRPr lang="en-US"/>
        </a:p>
      </dgm:t>
    </dgm:pt>
    <dgm:pt modelId="{EC700D67-36BF-46CD-B3A0-09F825B40B5D}">
      <dgm:prSet phldrT="[Text]"/>
      <dgm:spPr/>
      <dgm:t>
        <a:bodyPr/>
        <a:lstStyle/>
        <a:p>
          <a:r>
            <a:rPr lang="en-US" b="0" i="0" u="none" strike="noStrike" dirty="0">
              <a:solidFill>
                <a:srgbClr val="000000"/>
              </a:solidFill>
              <a:effectLst/>
              <a:latin typeface="Arial" panose="020B0604020202020204" pitchFamily="34" charset="0"/>
            </a:rPr>
            <a:t>The training accuracy improved steadily over the epochs, starting from 84.83% in the first epoch and reaching up to 98.78% in the tenth epoch.</a:t>
          </a:r>
          <a:endParaRPr lang="en-US" dirty="0"/>
        </a:p>
      </dgm:t>
    </dgm:pt>
    <dgm:pt modelId="{E69121A0-D47E-46DA-AF43-E787DA506AAF}" type="parTrans" cxnId="{B4853356-2976-4A2C-A3AF-2FA3C9222098}">
      <dgm:prSet/>
      <dgm:spPr/>
      <dgm:t>
        <a:bodyPr/>
        <a:lstStyle/>
        <a:p>
          <a:endParaRPr lang="en-US"/>
        </a:p>
      </dgm:t>
    </dgm:pt>
    <dgm:pt modelId="{405F9EAA-3CCB-4EEA-9FEE-2DBA23B9688A}" type="sibTrans" cxnId="{B4853356-2976-4A2C-A3AF-2FA3C9222098}">
      <dgm:prSet/>
      <dgm:spPr/>
      <dgm:t>
        <a:bodyPr/>
        <a:lstStyle/>
        <a:p>
          <a:endParaRPr lang="en-US"/>
        </a:p>
      </dgm:t>
    </dgm:pt>
    <dgm:pt modelId="{CF68512C-E3C0-4BE7-85C5-2EF5E8ABEEE7}">
      <dgm:prSet phldrT="[Text]"/>
      <dgm:spPr/>
      <dgm:t>
        <a:bodyPr/>
        <a:lstStyle/>
        <a:p>
          <a:r>
            <a:rPr lang="en-US" b="0" i="0" u="none" strike="noStrike" dirty="0">
              <a:solidFill>
                <a:srgbClr val="000000"/>
              </a:solidFill>
              <a:effectLst/>
              <a:latin typeface="Arial" panose="020B0604020202020204" pitchFamily="34" charset="0"/>
            </a:rPr>
            <a:t>Training Loss:</a:t>
          </a:r>
          <a:endParaRPr lang="en-US" dirty="0"/>
        </a:p>
      </dgm:t>
    </dgm:pt>
    <dgm:pt modelId="{D5A09517-F685-4C17-A658-9F12190CDEEA}" type="parTrans" cxnId="{114D82F0-9D45-4CEA-B1A2-084D92ECF5E7}">
      <dgm:prSet/>
      <dgm:spPr/>
      <dgm:t>
        <a:bodyPr/>
        <a:lstStyle/>
        <a:p>
          <a:endParaRPr lang="en-US"/>
        </a:p>
      </dgm:t>
    </dgm:pt>
    <dgm:pt modelId="{7E872D7E-D26D-4598-A9F7-074676EE2226}" type="sibTrans" cxnId="{114D82F0-9D45-4CEA-B1A2-084D92ECF5E7}">
      <dgm:prSet/>
      <dgm:spPr/>
      <dgm:t>
        <a:bodyPr/>
        <a:lstStyle/>
        <a:p>
          <a:endParaRPr lang="en-US"/>
        </a:p>
      </dgm:t>
    </dgm:pt>
    <dgm:pt modelId="{35B4DC44-6A87-49F7-A08E-4E03A76B4D68}">
      <dgm:prSet phldrT="[Text]"/>
      <dgm:spPr/>
      <dgm:t>
        <a:bodyPr/>
        <a:lstStyle/>
        <a:p>
          <a:r>
            <a:rPr lang="en-US" b="0" i="0" u="none" strike="noStrike" dirty="0">
              <a:solidFill>
                <a:srgbClr val="000000"/>
              </a:solidFill>
              <a:effectLst/>
              <a:latin typeface="Arial" panose="020B0604020202020204" pitchFamily="34" charset="0"/>
            </a:rPr>
            <a:t>The training loss consistently decreased over the epochs, starting from 0.3681 in the first epoch and reducing to 0.0277 by the tenth epoch. This indicates effective learning and convergence of the model. </a:t>
          </a:r>
          <a:endParaRPr lang="en-US" dirty="0"/>
        </a:p>
      </dgm:t>
    </dgm:pt>
    <dgm:pt modelId="{37987C4C-0AB5-4777-BDF5-937BCC905E33}" type="parTrans" cxnId="{EA76E951-74C7-4978-A1C3-BBC77C3A6EB0}">
      <dgm:prSet/>
      <dgm:spPr/>
      <dgm:t>
        <a:bodyPr/>
        <a:lstStyle/>
        <a:p>
          <a:endParaRPr lang="en-US"/>
        </a:p>
      </dgm:t>
    </dgm:pt>
    <dgm:pt modelId="{EE974B3B-E7D2-440E-B7F1-1CC7A341EC2F}" type="sibTrans" cxnId="{EA76E951-74C7-4978-A1C3-BBC77C3A6EB0}">
      <dgm:prSet/>
      <dgm:spPr/>
      <dgm:t>
        <a:bodyPr/>
        <a:lstStyle/>
        <a:p>
          <a:endParaRPr lang="en-US"/>
        </a:p>
      </dgm:t>
    </dgm:pt>
    <dgm:pt modelId="{0FBB0D23-796A-4D89-92CC-122DD32DD295}">
      <dgm:prSet phldrT="[Text]"/>
      <dgm:spPr/>
      <dgm:t>
        <a:bodyPr/>
        <a:lstStyle/>
        <a:p>
          <a:r>
            <a:rPr lang="en-US" b="0" i="0" u="none" strike="noStrike" dirty="0">
              <a:solidFill>
                <a:srgbClr val="000000"/>
              </a:solidFill>
              <a:effectLst/>
              <a:latin typeface="Arial" panose="020B0604020202020204" pitchFamily="34" charset="0"/>
            </a:rPr>
            <a:t>Prediction Loss: </a:t>
          </a:r>
          <a:endParaRPr lang="en-US" dirty="0"/>
        </a:p>
      </dgm:t>
    </dgm:pt>
    <dgm:pt modelId="{18CFEE7C-7372-4946-B63C-FD1B01A6DD5F}" type="parTrans" cxnId="{EDD807B8-B5C0-4444-A7B1-4660B0E70519}">
      <dgm:prSet/>
      <dgm:spPr/>
      <dgm:t>
        <a:bodyPr/>
        <a:lstStyle/>
        <a:p>
          <a:endParaRPr lang="en-US"/>
        </a:p>
      </dgm:t>
    </dgm:pt>
    <dgm:pt modelId="{5AFA221B-6792-4346-9A00-A5F392F67A96}" type="sibTrans" cxnId="{EDD807B8-B5C0-4444-A7B1-4660B0E70519}">
      <dgm:prSet/>
      <dgm:spPr/>
      <dgm:t>
        <a:bodyPr/>
        <a:lstStyle/>
        <a:p>
          <a:endParaRPr lang="en-US"/>
        </a:p>
      </dgm:t>
    </dgm:pt>
    <dgm:pt modelId="{48203CC7-41AC-4406-81C9-4DDB291BF662}">
      <dgm:prSet phldrT="[Text]"/>
      <dgm:spPr/>
      <dgm:t>
        <a:bodyPr/>
        <a:lstStyle/>
        <a:p>
          <a:r>
            <a:rPr lang="en-US" b="0" i="0" u="none" strike="noStrike" dirty="0">
              <a:solidFill>
                <a:srgbClr val="000000"/>
              </a:solidFill>
              <a:effectLst/>
              <a:latin typeface="Arial" panose="020B0604020202020204" pitchFamily="34" charset="0"/>
            </a:rPr>
            <a:t>This is the loss calculated during the prediction phase of your model. It measures how well your model performs in terms of discrepancy between predicted and actual values. In this case, the prediction loss is 0.1414.</a:t>
          </a:r>
          <a:endParaRPr lang="en-US" dirty="0"/>
        </a:p>
      </dgm:t>
    </dgm:pt>
    <dgm:pt modelId="{8A79EF23-25FE-4BA3-BDB2-A233108E343F}" type="parTrans" cxnId="{4FA39662-64AB-4DCF-8671-FC5A829FF22F}">
      <dgm:prSet/>
      <dgm:spPr/>
      <dgm:t>
        <a:bodyPr/>
        <a:lstStyle/>
        <a:p>
          <a:endParaRPr lang="en-US"/>
        </a:p>
      </dgm:t>
    </dgm:pt>
    <dgm:pt modelId="{7E771871-EE9D-4A6B-A709-D62C0E855165}" type="sibTrans" cxnId="{4FA39662-64AB-4DCF-8671-FC5A829FF22F}">
      <dgm:prSet/>
      <dgm:spPr/>
      <dgm:t>
        <a:bodyPr/>
        <a:lstStyle/>
        <a:p>
          <a:endParaRPr lang="en-US"/>
        </a:p>
      </dgm:t>
    </dgm:pt>
    <dgm:pt modelId="{76C7F831-E723-442C-AB47-3234A0B50ADD}">
      <dgm:prSet/>
      <dgm:spPr/>
      <dgm:t>
        <a:bodyPr/>
        <a:lstStyle/>
        <a:p>
          <a:r>
            <a:rPr lang="en-US" b="0" i="0" u="none" strike="noStrike" dirty="0">
              <a:solidFill>
                <a:srgbClr val="000000"/>
              </a:solidFill>
              <a:effectLst/>
              <a:latin typeface="Arial" panose="020B0604020202020204" pitchFamily="34" charset="0"/>
            </a:rPr>
            <a:t>The testing accuracy achieved was 95.44%, indicating the model's ability to generalize well to unseen data.</a:t>
          </a:r>
          <a:endParaRPr lang="en-US" dirty="0">
            <a:effectLst/>
          </a:endParaRPr>
        </a:p>
      </dgm:t>
    </dgm:pt>
    <dgm:pt modelId="{9B77D169-7711-4346-B50D-684F8B264797}" type="parTrans" cxnId="{FAA0414F-D83A-469F-BEF8-386A196980AE}">
      <dgm:prSet/>
      <dgm:spPr/>
      <dgm:t>
        <a:bodyPr/>
        <a:lstStyle/>
        <a:p>
          <a:endParaRPr lang="en-US"/>
        </a:p>
      </dgm:t>
    </dgm:pt>
    <dgm:pt modelId="{A964A5EF-9230-4915-AE7B-6DB9473ACFF9}" type="sibTrans" cxnId="{FAA0414F-D83A-469F-BEF8-386A196980AE}">
      <dgm:prSet/>
      <dgm:spPr/>
      <dgm:t>
        <a:bodyPr/>
        <a:lstStyle/>
        <a:p>
          <a:endParaRPr lang="en-US"/>
        </a:p>
      </dgm:t>
    </dgm:pt>
    <dgm:pt modelId="{E22D02DD-8103-458A-B7E6-E78CA3D11331}">
      <dgm:prSet phldrT="[Text]"/>
      <dgm:spPr/>
      <dgm:t>
        <a:bodyPr/>
        <a:lstStyle/>
        <a:p>
          <a:r>
            <a:rPr lang="en-US" b="0" i="0" u="none" strike="noStrike" dirty="0">
              <a:solidFill>
                <a:srgbClr val="000000"/>
              </a:solidFill>
              <a:effectLst/>
              <a:latin typeface="Arial" panose="020B0604020202020204" pitchFamily="34" charset="0"/>
            </a:rPr>
            <a:t>Prediction Accuracy</a:t>
          </a:r>
          <a:endParaRPr lang="en-US" dirty="0"/>
        </a:p>
      </dgm:t>
    </dgm:pt>
    <dgm:pt modelId="{1639EB75-4188-4C96-80E7-443BA1AEED2E}" type="parTrans" cxnId="{E6D95D3A-47BD-4D41-AAA7-06B424880987}">
      <dgm:prSet/>
      <dgm:spPr/>
      <dgm:t>
        <a:bodyPr/>
        <a:lstStyle/>
        <a:p>
          <a:endParaRPr lang="en-US"/>
        </a:p>
      </dgm:t>
    </dgm:pt>
    <dgm:pt modelId="{3974381D-F05E-4AA2-8772-F8BF209204DC}" type="sibTrans" cxnId="{E6D95D3A-47BD-4D41-AAA7-06B424880987}">
      <dgm:prSet/>
      <dgm:spPr/>
      <dgm:t>
        <a:bodyPr/>
        <a:lstStyle/>
        <a:p>
          <a:endParaRPr lang="en-US"/>
        </a:p>
      </dgm:t>
    </dgm:pt>
    <dgm:pt modelId="{EFFE54C6-8B4B-4CB4-B1C7-9CCA39FD6B6B}">
      <dgm:prSet phldrT="[Text]"/>
      <dgm:spPr/>
      <dgm:t>
        <a:bodyPr/>
        <a:lstStyle/>
        <a:p>
          <a:r>
            <a:rPr lang="en-US" b="0" i="0" u="none" strike="noStrike" dirty="0">
              <a:solidFill>
                <a:srgbClr val="000000"/>
              </a:solidFill>
              <a:effectLst/>
              <a:latin typeface="Arial" panose="020B0604020202020204" pitchFamily="34" charset="0"/>
            </a:rPr>
            <a:t>This is the accuracy of your model's predictions on a test dataset. It measures the proportion of correctly classified instances out of the total instances. Here, the test accuracy is 0.95445, indicating that about 95.44% of the predictions were correct.</a:t>
          </a:r>
          <a:endParaRPr lang="en-US" dirty="0"/>
        </a:p>
      </dgm:t>
    </dgm:pt>
    <dgm:pt modelId="{56B7AE04-6A40-4A44-9878-E7C7115B59F9}" type="parTrans" cxnId="{E62D4899-455E-455C-A5BB-AECC467D6D67}">
      <dgm:prSet/>
      <dgm:spPr/>
      <dgm:t>
        <a:bodyPr/>
        <a:lstStyle/>
        <a:p>
          <a:endParaRPr lang="en-US"/>
        </a:p>
      </dgm:t>
    </dgm:pt>
    <dgm:pt modelId="{2BF8F644-AF55-45E4-BE52-E5B8F9FE99E4}" type="sibTrans" cxnId="{E62D4899-455E-455C-A5BB-AECC467D6D67}">
      <dgm:prSet/>
      <dgm:spPr/>
      <dgm:t>
        <a:bodyPr/>
        <a:lstStyle/>
        <a:p>
          <a:endParaRPr lang="en-US"/>
        </a:p>
      </dgm:t>
    </dgm:pt>
    <dgm:pt modelId="{9A5D21B2-D20F-45F4-808B-E83927F657F3}" type="pres">
      <dgm:prSet presAssocID="{972B6520-1450-49C1-A331-4625E7820DB4}" presName="linear" presStyleCnt="0">
        <dgm:presLayoutVars>
          <dgm:dir/>
          <dgm:animLvl val="lvl"/>
          <dgm:resizeHandles val="exact"/>
        </dgm:presLayoutVars>
      </dgm:prSet>
      <dgm:spPr/>
    </dgm:pt>
    <dgm:pt modelId="{B7F2E92D-89E9-4B2E-B48F-3612AF3F1B29}" type="pres">
      <dgm:prSet presAssocID="{A6ED7544-86B3-4C5D-BA74-152BD3FF6602}" presName="parentLin" presStyleCnt="0"/>
      <dgm:spPr/>
    </dgm:pt>
    <dgm:pt modelId="{1B8605BE-DB8D-43E0-A14E-973650C072E6}" type="pres">
      <dgm:prSet presAssocID="{A6ED7544-86B3-4C5D-BA74-152BD3FF6602}" presName="parentLeftMargin" presStyleLbl="node1" presStyleIdx="0" presStyleCnt="4"/>
      <dgm:spPr/>
    </dgm:pt>
    <dgm:pt modelId="{B4DA9788-43D5-44F0-914E-2528CB8CD2DF}" type="pres">
      <dgm:prSet presAssocID="{A6ED7544-86B3-4C5D-BA74-152BD3FF6602}" presName="parentText" presStyleLbl="node1" presStyleIdx="0" presStyleCnt="4">
        <dgm:presLayoutVars>
          <dgm:chMax val="0"/>
          <dgm:bulletEnabled val="1"/>
        </dgm:presLayoutVars>
      </dgm:prSet>
      <dgm:spPr/>
    </dgm:pt>
    <dgm:pt modelId="{93205F8D-41D1-4812-B6DF-5ECB2FF9A7BC}" type="pres">
      <dgm:prSet presAssocID="{A6ED7544-86B3-4C5D-BA74-152BD3FF6602}" presName="negativeSpace" presStyleCnt="0"/>
      <dgm:spPr/>
    </dgm:pt>
    <dgm:pt modelId="{E4695E58-32B2-4EA0-A10E-94D34EABB5CE}" type="pres">
      <dgm:prSet presAssocID="{A6ED7544-86B3-4C5D-BA74-152BD3FF6602}" presName="childText" presStyleLbl="conFgAcc1" presStyleIdx="0" presStyleCnt="4">
        <dgm:presLayoutVars>
          <dgm:bulletEnabled val="1"/>
        </dgm:presLayoutVars>
      </dgm:prSet>
      <dgm:spPr/>
    </dgm:pt>
    <dgm:pt modelId="{A7857F7F-B165-4670-B67E-B933D57A5EB0}" type="pres">
      <dgm:prSet presAssocID="{6C8E577D-FB2F-4108-9DDF-55D109C60DAD}" presName="spaceBetweenRectangles" presStyleCnt="0"/>
      <dgm:spPr/>
    </dgm:pt>
    <dgm:pt modelId="{A87C2CCB-90CC-43A4-8501-1066A76FD926}" type="pres">
      <dgm:prSet presAssocID="{CF68512C-E3C0-4BE7-85C5-2EF5E8ABEEE7}" presName="parentLin" presStyleCnt="0"/>
      <dgm:spPr/>
    </dgm:pt>
    <dgm:pt modelId="{B014FBA2-FA2E-4B96-884A-9A21AC52D208}" type="pres">
      <dgm:prSet presAssocID="{CF68512C-E3C0-4BE7-85C5-2EF5E8ABEEE7}" presName="parentLeftMargin" presStyleLbl="node1" presStyleIdx="0" presStyleCnt="4"/>
      <dgm:spPr/>
    </dgm:pt>
    <dgm:pt modelId="{10023DEE-496A-4B72-A284-BE68C5B12F30}" type="pres">
      <dgm:prSet presAssocID="{CF68512C-E3C0-4BE7-85C5-2EF5E8ABEEE7}" presName="parentText" presStyleLbl="node1" presStyleIdx="1" presStyleCnt="4">
        <dgm:presLayoutVars>
          <dgm:chMax val="0"/>
          <dgm:bulletEnabled val="1"/>
        </dgm:presLayoutVars>
      </dgm:prSet>
      <dgm:spPr/>
    </dgm:pt>
    <dgm:pt modelId="{9F375FDE-0140-4F69-A929-4BE60E9C09B6}" type="pres">
      <dgm:prSet presAssocID="{CF68512C-E3C0-4BE7-85C5-2EF5E8ABEEE7}" presName="negativeSpace" presStyleCnt="0"/>
      <dgm:spPr/>
    </dgm:pt>
    <dgm:pt modelId="{A2BCD38F-849E-4F1B-8DD4-5D45FEE8B7F8}" type="pres">
      <dgm:prSet presAssocID="{CF68512C-E3C0-4BE7-85C5-2EF5E8ABEEE7}" presName="childText" presStyleLbl="conFgAcc1" presStyleIdx="1" presStyleCnt="4">
        <dgm:presLayoutVars>
          <dgm:bulletEnabled val="1"/>
        </dgm:presLayoutVars>
      </dgm:prSet>
      <dgm:spPr/>
    </dgm:pt>
    <dgm:pt modelId="{0459B855-4775-4D90-BF9E-9DAC4166803C}" type="pres">
      <dgm:prSet presAssocID="{7E872D7E-D26D-4598-A9F7-074676EE2226}" presName="spaceBetweenRectangles" presStyleCnt="0"/>
      <dgm:spPr/>
    </dgm:pt>
    <dgm:pt modelId="{F2844191-9AB3-4573-97FD-A733D7F3C8E3}" type="pres">
      <dgm:prSet presAssocID="{0FBB0D23-796A-4D89-92CC-122DD32DD295}" presName="parentLin" presStyleCnt="0"/>
      <dgm:spPr/>
    </dgm:pt>
    <dgm:pt modelId="{5A880E55-FCFD-48A9-A504-A4B331A13B04}" type="pres">
      <dgm:prSet presAssocID="{0FBB0D23-796A-4D89-92CC-122DD32DD295}" presName="parentLeftMargin" presStyleLbl="node1" presStyleIdx="1" presStyleCnt="4"/>
      <dgm:spPr/>
    </dgm:pt>
    <dgm:pt modelId="{C320EB99-CDF6-4894-B770-886A88885AB3}" type="pres">
      <dgm:prSet presAssocID="{0FBB0D23-796A-4D89-92CC-122DD32DD295}" presName="parentText" presStyleLbl="node1" presStyleIdx="2" presStyleCnt="4">
        <dgm:presLayoutVars>
          <dgm:chMax val="0"/>
          <dgm:bulletEnabled val="1"/>
        </dgm:presLayoutVars>
      </dgm:prSet>
      <dgm:spPr/>
    </dgm:pt>
    <dgm:pt modelId="{BE7BF62C-A40E-4E3A-B528-BAB51F7E780B}" type="pres">
      <dgm:prSet presAssocID="{0FBB0D23-796A-4D89-92CC-122DD32DD295}" presName="negativeSpace" presStyleCnt="0"/>
      <dgm:spPr/>
    </dgm:pt>
    <dgm:pt modelId="{7A94A355-6272-4797-B323-EAC1DF1DC844}" type="pres">
      <dgm:prSet presAssocID="{0FBB0D23-796A-4D89-92CC-122DD32DD295}" presName="childText" presStyleLbl="conFgAcc1" presStyleIdx="2" presStyleCnt="4">
        <dgm:presLayoutVars>
          <dgm:bulletEnabled val="1"/>
        </dgm:presLayoutVars>
      </dgm:prSet>
      <dgm:spPr/>
    </dgm:pt>
    <dgm:pt modelId="{ADDA22D5-545E-4960-A7AD-A210B577FF98}" type="pres">
      <dgm:prSet presAssocID="{5AFA221B-6792-4346-9A00-A5F392F67A96}" presName="spaceBetweenRectangles" presStyleCnt="0"/>
      <dgm:spPr/>
    </dgm:pt>
    <dgm:pt modelId="{C1CB7081-7220-464B-951B-3D2FB4A843E6}" type="pres">
      <dgm:prSet presAssocID="{E22D02DD-8103-458A-B7E6-E78CA3D11331}" presName="parentLin" presStyleCnt="0"/>
      <dgm:spPr/>
    </dgm:pt>
    <dgm:pt modelId="{C182E310-00FD-4DBA-9E0E-03B5A4ED0F7D}" type="pres">
      <dgm:prSet presAssocID="{E22D02DD-8103-458A-B7E6-E78CA3D11331}" presName="parentLeftMargin" presStyleLbl="node1" presStyleIdx="2" presStyleCnt="4"/>
      <dgm:spPr/>
    </dgm:pt>
    <dgm:pt modelId="{4CD4AAEF-12C0-470E-B8EB-08F46AA9AF75}" type="pres">
      <dgm:prSet presAssocID="{E22D02DD-8103-458A-B7E6-E78CA3D11331}" presName="parentText" presStyleLbl="node1" presStyleIdx="3" presStyleCnt="4">
        <dgm:presLayoutVars>
          <dgm:chMax val="0"/>
          <dgm:bulletEnabled val="1"/>
        </dgm:presLayoutVars>
      </dgm:prSet>
      <dgm:spPr/>
    </dgm:pt>
    <dgm:pt modelId="{8B47F992-4C9E-47C9-85CC-81E6564223BB}" type="pres">
      <dgm:prSet presAssocID="{E22D02DD-8103-458A-B7E6-E78CA3D11331}" presName="negativeSpace" presStyleCnt="0"/>
      <dgm:spPr/>
    </dgm:pt>
    <dgm:pt modelId="{8E4D042C-A7F5-4FD8-A2D8-4F048D19B402}" type="pres">
      <dgm:prSet presAssocID="{E22D02DD-8103-458A-B7E6-E78CA3D11331}" presName="childText" presStyleLbl="conFgAcc1" presStyleIdx="3" presStyleCnt="4">
        <dgm:presLayoutVars>
          <dgm:bulletEnabled val="1"/>
        </dgm:presLayoutVars>
      </dgm:prSet>
      <dgm:spPr/>
    </dgm:pt>
  </dgm:ptLst>
  <dgm:cxnLst>
    <dgm:cxn modelId="{5F654607-4776-413D-BB67-8696F6267BE9}" type="presOf" srcId="{E22D02DD-8103-458A-B7E6-E78CA3D11331}" destId="{4CD4AAEF-12C0-470E-B8EB-08F46AA9AF75}" srcOrd="1" destOrd="0" presId="urn:microsoft.com/office/officeart/2005/8/layout/list1"/>
    <dgm:cxn modelId="{B6448C2F-F2A2-488B-ABC4-DD6C9C0D5F86}" type="presOf" srcId="{E22D02DD-8103-458A-B7E6-E78CA3D11331}" destId="{C182E310-00FD-4DBA-9E0E-03B5A4ED0F7D}" srcOrd="0" destOrd="0" presId="urn:microsoft.com/office/officeart/2005/8/layout/list1"/>
    <dgm:cxn modelId="{E6D95D3A-47BD-4D41-AAA7-06B424880987}" srcId="{972B6520-1450-49C1-A331-4625E7820DB4}" destId="{E22D02DD-8103-458A-B7E6-E78CA3D11331}" srcOrd="3" destOrd="0" parTransId="{1639EB75-4188-4C96-80E7-443BA1AEED2E}" sibTransId="{3974381D-F05E-4AA2-8772-F8BF209204DC}"/>
    <dgm:cxn modelId="{4FA39662-64AB-4DCF-8671-FC5A829FF22F}" srcId="{0FBB0D23-796A-4D89-92CC-122DD32DD295}" destId="{48203CC7-41AC-4406-81C9-4DDB291BF662}" srcOrd="0" destOrd="0" parTransId="{8A79EF23-25FE-4BA3-BDB2-A233108E343F}" sibTransId="{7E771871-EE9D-4A6B-A709-D62C0E855165}"/>
    <dgm:cxn modelId="{C80E8B66-74AB-4B84-98EA-A9B1213014F2}" type="presOf" srcId="{972B6520-1450-49C1-A331-4625E7820DB4}" destId="{9A5D21B2-D20F-45F4-808B-E83927F657F3}" srcOrd="0" destOrd="0" presId="urn:microsoft.com/office/officeart/2005/8/layout/list1"/>
    <dgm:cxn modelId="{C7F07548-5656-4BF3-9297-AA28CA27A17F}" type="presOf" srcId="{76C7F831-E723-442C-AB47-3234A0B50ADD}" destId="{E4695E58-32B2-4EA0-A10E-94D34EABB5CE}" srcOrd="0" destOrd="1" presId="urn:microsoft.com/office/officeart/2005/8/layout/list1"/>
    <dgm:cxn modelId="{FAA0414F-D83A-469F-BEF8-386A196980AE}" srcId="{A6ED7544-86B3-4C5D-BA74-152BD3FF6602}" destId="{76C7F831-E723-442C-AB47-3234A0B50ADD}" srcOrd="1" destOrd="0" parTransId="{9B77D169-7711-4346-B50D-684F8B264797}" sibTransId="{A964A5EF-9230-4915-AE7B-6DB9473ACFF9}"/>
    <dgm:cxn modelId="{B7E2AE51-A220-4BE0-A730-A6DAE9BC17E9}" type="presOf" srcId="{CF68512C-E3C0-4BE7-85C5-2EF5E8ABEEE7}" destId="{10023DEE-496A-4B72-A284-BE68C5B12F30}" srcOrd="1" destOrd="0" presId="urn:microsoft.com/office/officeart/2005/8/layout/list1"/>
    <dgm:cxn modelId="{EA76E951-74C7-4978-A1C3-BBC77C3A6EB0}" srcId="{CF68512C-E3C0-4BE7-85C5-2EF5E8ABEEE7}" destId="{35B4DC44-6A87-49F7-A08E-4E03A76B4D68}" srcOrd="0" destOrd="0" parTransId="{37987C4C-0AB5-4777-BDF5-937BCC905E33}" sibTransId="{EE974B3B-E7D2-440E-B7F1-1CC7A341EC2F}"/>
    <dgm:cxn modelId="{B4853356-2976-4A2C-A3AF-2FA3C9222098}" srcId="{A6ED7544-86B3-4C5D-BA74-152BD3FF6602}" destId="{EC700D67-36BF-46CD-B3A0-09F825B40B5D}" srcOrd="0" destOrd="0" parTransId="{E69121A0-D47E-46DA-AF43-E787DA506AAF}" sibTransId="{405F9EAA-3CCB-4EEA-9FEE-2DBA23B9688A}"/>
    <dgm:cxn modelId="{EEE0AA83-F077-4BFA-891C-706920348E0F}" type="presOf" srcId="{A6ED7544-86B3-4C5D-BA74-152BD3FF6602}" destId="{B4DA9788-43D5-44F0-914E-2528CB8CD2DF}" srcOrd="1" destOrd="0" presId="urn:microsoft.com/office/officeart/2005/8/layout/list1"/>
    <dgm:cxn modelId="{D28B3787-8170-4CDA-B530-F4E30793867E}" type="presOf" srcId="{CF68512C-E3C0-4BE7-85C5-2EF5E8ABEEE7}" destId="{B014FBA2-FA2E-4B96-884A-9A21AC52D208}" srcOrd="0" destOrd="0" presId="urn:microsoft.com/office/officeart/2005/8/layout/list1"/>
    <dgm:cxn modelId="{75341491-F864-4B0A-B19D-4D44D21C09FF}" type="presOf" srcId="{0FBB0D23-796A-4D89-92CC-122DD32DD295}" destId="{C320EB99-CDF6-4894-B770-886A88885AB3}" srcOrd="1" destOrd="0" presId="urn:microsoft.com/office/officeart/2005/8/layout/list1"/>
    <dgm:cxn modelId="{E62D4899-455E-455C-A5BB-AECC467D6D67}" srcId="{E22D02DD-8103-458A-B7E6-E78CA3D11331}" destId="{EFFE54C6-8B4B-4CB4-B1C7-9CCA39FD6B6B}" srcOrd="0" destOrd="0" parTransId="{56B7AE04-6A40-4A44-9878-E7C7115B59F9}" sibTransId="{2BF8F644-AF55-45E4-BE52-E5B8F9FE99E4}"/>
    <dgm:cxn modelId="{8D4590B6-7B30-425B-8EB7-E84E65DB660E}" type="presOf" srcId="{35B4DC44-6A87-49F7-A08E-4E03A76B4D68}" destId="{A2BCD38F-849E-4F1B-8DD4-5D45FEE8B7F8}" srcOrd="0" destOrd="0" presId="urn:microsoft.com/office/officeart/2005/8/layout/list1"/>
    <dgm:cxn modelId="{EDD807B8-B5C0-4444-A7B1-4660B0E70519}" srcId="{972B6520-1450-49C1-A331-4625E7820DB4}" destId="{0FBB0D23-796A-4D89-92CC-122DD32DD295}" srcOrd="2" destOrd="0" parTransId="{18CFEE7C-7372-4946-B63C-FD1B01A6DD5F}" sibTransId="{5AFA221B-6792-4346-9A00-A5F392F67A96}"/>
    <dgm:cxn modelId="{910585BF-132F-4FE6-882F-74953BAB7665}" type="presOf" srcId="{0FBB0D23-796A-4D89-92CC-122DD32DD295}" destId="{5A880E55-FCFD-48A9-A504-A4B331A13B04}" srcOrd="0" destOrd="0" presId="urn:microsoft.com/office/officeart/2005/8/layout/list1"/>
    <dgm:cxn modelId="{1A55EEBF-3A8C-4368-9066-21E5D38E991A}" type="presOf" srcId="{EC700D67-36BF-46CD-B3A0-09F825B40B5D}" destId="{E4695E58-32B2-4EA0-A10E-94D34EABB5CE}" srcOrd="0" destOrd="0" presId="urn:microsoft.com/office/officeart/2005/8/layout/list1"/>
    <dgm:cxn modelId="{ED465BD1-9830-4D10-8185-3EBE2107DF5E}" type="presOf" srcId="{EFFE54C6-8B4B-4CB4-B1C7-9CCA39FD6B6B}" destId="{8E4D042C-A7F5-4FD8-A2D8-4F048D19B402}" srcOrd="0" destOrd="0" presId="urn:microsoft.com/office/officeart/2005/8/layout/list1"/>
    <dgm:cxn modelId="{DAF96ADF-AEDA-4764-9F32-5650DFA1D140}" srcId="{972B6520-1450-49C1-A331-4625E7820DB4}" destId="{A6ED7544-86B3-4C5D-BA74-152BD3FF6602}" srcOrd="0" destOrd="0" parTransId="{1A1C5723-91BC-41D0-BF95-283C825243DE}" sibTransId="{6C8E577D-FB2F-4108-9DDF-55D109C60DAD}"/>
    <dgm:cxn modelId="{2B2385EC-0F31-4604-9B7E-B83B96AACBA3}" type="presOf" srcId="{A6ED7544-86B3-4C5D-BA74-152BD3FF6602}" destId="{1B8605BE-DB8D-43E0-A14E-973650C072E6}" srcOrd="0" destOrd="0" presId="urn:microsoft.com/office/officeart/2005/8/layout/list1"/>
    <dgm:cxn modelId="{114D82F0-9D45-4CEA-B1A2-084D92ECF5E7}" srcId="{972B6520-1450-49C1-A331-4625E7820DB4}" destId="{CF68512C-E3C0-4BE7-85C5-2EF5E8ABEEE7}" srcOrd="1" destOrd="0" parTransId="{D5A09517-F685-4C17-A658-9F12190CDEEA}" sibTransId="{7E872D7E-D26D-4598-A9F7-074676EE2226}"/>
    <dgm:cxn modelId="{F5D4C6FE-5294-4BA9-9A23-7AEEF9BC73D3}" type="presOf" srcId="{48203CC7-41AC-4406-81C9-4DDB291BF662}" destId="{7A94A355-6272-4797-B323-EAC1DF1DC844}" srcOrd="0" destOrd="0" presId="urn:microsoft.com/office/officeart/2005/8/layout/list1"/>
    <dgm:cxn modelId="{DC68CE94-1907-425E-A9F8-22310492D25A}" type="presParOf" srcId="{9A5D21B2-D20F-45F4-808B-E83927F657F3}" destId="{B7F2E92D-89E9-4B2E-B48F-3612AF3F1B29}" srcOrd="0" destOrd="0" presId="urn:microsoft.com/office/officeart/2005/8/layout/list1"/>
    <dgm:cxn modelId="{28E5A7FF-3779-4DE3-9DA0-AAB37847BE7C}" type="presParOf" srcId="{B7F2E92D-89E9-4B2E-B48F-3612AF3F1B29}" destId="{1B8605BE-DB8D-43E0-A14E-973650C072E6}" srcOrd="0" destOrd="0" presId="urn:microsoft.com/office/officeart/2005/8/layout/list1"/>
    <dgm:cxn modelId="{12F3C995-FF52-425F-9C6A-A10BFC99B7FB}" type="presParOf" srcId="{B7F2E92D-89E9-4B2E-B48F-3612AF3F1B29}" destId="{B4DA9788-43D5-44F0-914E-2528CB8CD2DF}" srcOrd="1" destOrd="0" presId="urn:microsoft.com/office/officeart/2005/8/layout/list1"/>
    <dgm:cxn modelId="{5D87AF2C-D9D9-42B4-8227-1F5D3C41FBC6}" type="presParOf" srcId="{9A5D21B2-D20F-45F4-808B-E83927F657F3}" destId="{93205F8D-41D1-4812-B6DF-5ECB2FF9A7BC}" srcOrd="1" destOrd="0" presId="urn:microsoft.com/office/officeart/2005/8/layout/list1"/>
    <dgm:cxn modelId="{7407C8FF-72D9-4E56-9FC1-74D88CE216DF}" type="presParOf" srcId="{9A5D21B2-D20F-45F4-808B-E83927F657F3}" destId="{E4695E58-32B2-4EA0-A10E-94D34EABB5CE}" srcOrd="2" destOrd="0" presId="urn:microsoft.com/office/officeart/2005/8/layout/list1"/>
    <dgm:cxn modelId="{EE72736B-0EAD-4BB7-9993-A07113F2185A}" type="presParOf" srcId="{9A5D21B2-D20F-45F4-808B-E83927F657F3}" destId="{A7857F7F-B165-4670-B67E-B933D57A5EB0}" srcOrd="3" destOrd="0" presId="urn:microsoft.com/office/officeart/2005/8/layout/list1"/>
    <dgm:cxn modelId="{2C10236C-04FC-4F22-BB12-38CE3D36DBCF}" type="presParOf" srcId="{9A5D21B2-D20F-45F4-808B-E83927F657F3}" destId="{A87C2CCB-90CC-43A4-8501-1066A76FD926}" srcOrd="4" destOrd="0" presId="urn:microsoft.com/office/officeart/2005/8/layout/list1"/>
    <dgm:cxn modelId="{D91DFFFD-ED9F-4D3B-9BE7-71C2AFBBD15A}" type="presParOf" srcId="{A87C2CCB-90CC-43A4-8501-1066A76FD926}" destId="{B014FBA2-FA2E-4B96-884A-9A21AC52D208}" srcOrd="0" destOrd="0" presId="urn:microsoft.com/office/officeart/2005/8/layout/list1"/>
    <dgm:cxn modelId="{944B5E04-0651-4754-ABB0-F2A9367149A1}" type="presParOf" srcId="{A87C2CCB-90CC-43A4-8501-1066A76FD926}" destId="{10023DEE-496A-4B72-A284-BE68C5B12F30}" srcOrd="1" destOrd="0" presId="urn:microsoft.com/office/officeart/2005/8/layout/list1"/>
    <dgm:cxn modelId="{192EFEF8-CDB7-4885-A0F6-E1A9A634432D}" type="presParOf" srcId="{9A5D21B2-D20F-45F4-808B-E83927F657F3}" destId="{9F375FDE-0140-4F69-A929-4BE60E9C09B6}" srcOrd="5" destOrd="0" presId="urn:microsoft.com/office/officeart/2005/8/layout/list1"/>
    <dgm:cxn modelId="{10CBAFF3-A3B9-486C-8BF3-FBDA767703D7}" type="presParOf" srcId="{9A5D21B2-D20F-45F4-808B-E83927F657F3}" destId="{A2BCD38F-849E-4F1B-8DD4-5D45FEE8B7F8}" srcOrd="6" destOrd="0" presId="urn:microsoft.com/office/officeart/2005/8/layout/list1"/>
    <dgm:cxn modelId="{B8A09903-76AC-4AEB-916C-8E97CFE01DDD}" type="presParOf" srcId="{9A5D21B2-D20F-45F4-808B-E83927F657F3}" destId="{0459B855-4775-4D90-BF9E-9DAC4166803C}" srcOrd="7" destOrd="0" presId="urn:microsoft.com/office/officeart/2005/8/layout/list1"/>
    <dgm:cxn modelId="{9DB3D21D-26F3-4F37-BBF6-36A22BE3F5BF}" type="presParOf" srcId="{9A5D21B2-D20F-45F4-808B-E83927F657F3}" destId="{F2844191-9AB3-4573-97FD-A733D7F3C8E3}" srcOrd="8" destOrd="0" presId="urn:microsoft.com/office/officeart/2005/8/layout/list1"/>
    <dgm:cxn modelId="{5D5032F4-969C-4961-9821-4B9E0DC61F73}" type="presParOf" srcId="{F2844191-9AB3-4573-97FD-A733D7F3C8E3}" destId="{5A880E55-FCFD-48A9-A504-A4B331A13B04}" srcOrd="0" destOrd="0" presId="urn:microsoft.com/office/officeart/2005/8/layout/list1"/>
    <dgm:cxn modelId="{40712777-6020-4B0C-B303-B64842143614}" type="presParOf" srcId="{F2844191-9AB3-4573-97FD-A733D7F3C8E3}" destId="{C320EB99-CDF6-4894-B770-886A88885AB3}" srcOrd="1" destOrd="0" presId="urn:microsoft.com/office/officeart/2005/8/layout/list1"/>
    <dgm:cxn modelId="{3FE3F216-4929-4A43-BBE2-F5BB6197407B}" type="presParOf" srcId="{9A5D21B2-D20F-45F4-808B-E83927F657F3}" destId="{BE7BF62C-A40E-4E3A-B528-BAB51F7E780B}" srcOrd="9" destOrd="0" presId="urn:microsoft.com/office/officeart/2005/8/layout/list1"/>
    <dgm:cxn modelId="{A6B97859-179F-4323-9901-84F42AE0E479}" type="presParOf" srcId="{9A5D21B2-D20F-45F4-808B-E83927F657F3}" destId="{7A94A355-6272-4797-B323-EAC1DF1DC844}" srcOrd="10" destOrd="0" presId="urn:microsoft.com/office/officeart/2005/8/layout/list1"/>
    <dgm:cxn modelId="{A5EDDD3F-AA04-4FED-A483-F945069C2F5A}" type="presParOf" srcId="{9A5D21B2-D20F-45F4-808B-E83927F657F3}" destId="{ADDA22D5-545E-4960-A7AD-A210B577FF98}" srcOrd="11" destOrd="0" presId="urn:microsoft.com/office/officeart/2005/8/layout/list1"/>
    <dgm:cxn modelId="{982FBC2E-5F19-4B5C-A7F0-FE047A397E25}" type="presParOf" srcId="{9A5D21B2-D20F-45F4-808B-E83927F657F3}" destId="{C1CB7081-7220-464B-951B-3D2FB4A843E6}" srcOrd="12" destOrd="0" presId="urn:microsoft.com/office/officeart/2005/8/layout/list1"/>
    <dgm:cxn modelId="{E405677E-D7D2-4B71-866A-8E9167538B1B}" type="presParOf" srcId="{C1CB7081-7220-464B-951B-3D2FB4A843E6}" destId="{C182E310-00FD-4DBA-9E0E-03B5A4ED0F7D}" srcOrd="0" destOrd="0" presId="urn:microsoft.com/office/officeart/2005/8/layout/list1"/>
    <dgm:cxn modelId="{7B9D8084-B235-4F79-BB45-08233C96FE08}" type="presParOf" srcId="{C1CB7081-7220-464B-951B-3D2FB4A843E6}" destId="{4CD4AAEF-12C0-470E-B8EB-08F46AA9AF75}" srcOrd="1" destOrd="0" presId="urn:microsoft.com/office/officeart/2005/8/layout/list1"/>
    <dgm:cxn modelId="{A7E4051D-DE39-4AFD-A5CF-F376C89735E4}" type="presParOf" srcId="{9A5D21B2-D20F-45F4-808B-E83927F657F3}" destId="{8B47F992-4C9E-47C9-85CC-81E6564223BB}" srcOrd="13" destOrd="0" presId="urn:microsoft.com/office/officeart/2005/8/layout/list1"/>
    <dgm:cxn modelId="{5D74BFD6-9308-440C-A23F-8C2B9783F75C}" type="presParOf" srcId="{9A5D21B2-D20F-45F4-808B-E83927F657F3}" destId="{8E4D042C-A7F5-4FD8-A2D8-4F048D19B40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95E58-32B2-4EA0-A10E-94D34EABB5CE}">
      <dsp:nvSpPr>
        <dsp:cNvPr id="0" name=""/>
        <dsp:cNvSpPr/>
      </dsp:nvSpPr>
      <dsp:spPr>
        <a:xfrm>
          <a:off x="0" y="343932"/>
          <a:ext cx="7308300" cy="1001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205" tIns="249936" rIns="567205" bIns="85344" numCol="1" spcCol="1270" anchor="t" anchorCtr="0">
          <a:noAutofit/>
        </a:bodyPr>
        <a:lstStyle/>
        <a:p>
          <a:pPr marL="114300" lvl="1" indent="-114300" algn="l" defTabSz="533400">
            <a:lnSpc>
              <a:spcPct val="90000"/>
            </a:lnSpc>
            <a:spcBef>
              <a:spcPct val="0"/>
            </a:spcBef>
            <a:spcAft>
              <a:spcPct val="15000"/>
            </a:spcAft>
            <a:buChar char="•"/>
          </a:pPr>
          <a:r>
            <a:rPr lang="en-US" sz="1200" b="0" i="0" u="none" strike="noStrike" kern="1200" dirty="0">
              <a:solidFill>
                <a:srgbClr val="000000"/>
              </a:solidFill>
              <a:effectLst/>
              <a:latin typeface="Arial" panose="020B0604020202020204" pitchFamily="34" charset="0"/>
            </a:rPr>
            <a:t>The training accuracy improved steadily over the epochs, starting from 84.83% in the first epoch and reaching up to 98.78% in the tenth epoch.</a:t>
          </a:r>
          <a:endParaRPr lang="en-US" sz="1200" kern="1200" dirty="0"/>
        </a:p>
        <a:p>
          <a:pPr marL="114300" lvl="1" indent="-114300" algn="l" defTabSz="533400">
            <a:lnSpc>
              <a:spcPct val="90000"/>
            </a:lnSpc>
            <a:spcBef>
              <a:spcPct val="0"/>
            </a:spcBef>
            <a:spcAft>
              <a:spcPct val="15000"/>
            </a:spcAft>
            <a:buChar char="•"/>
          </a:pPr>
          <a:r>
            <a:rPr lang="en-US" sz="1200" b="0" i="0" u="none" strike="noStrike" kern="1200" dirty="0">
              <a:solidFill>
                <a:srgbClr val="000000"/>
              </a:solidFill>
              <a:effectLst/>
              <a:latin typeface="Arial" panose="020B0604020202020204" pitchFamily="34" charset="0"/>
            </a:rPr>
            <a:t>The testing accuracy achieved was 95.44%, indicating the model's ability to generalize well to unseen data.</a:t>
          </a:r>
          <a:endParaRPr lang="en-US" sz="1200" kern="1200" dirty="0">
            <a:effectLst/>
          </a:endParaRPr>
        </a:p>
      </dsp:txBody>
      <dsp:txXfrm>
        <a:off x="0" y="343932"/>
        <a:ext cx="7308300" cy="1001700"/>
      </dsp:txXfrm>
    </dsp:sp>
    <dsp:sp modelId="{B4DA9788-43D5-44F0-914E-2528CB8CD2DF}">
      <dsp:nvSpPr>
        <dsp:cNvPr id="0" name=""/>
        <dsp:cNvSpPr/>
      </dsp:nvSpPr>
      <dsp:spPr>
        <a:xfrm>
          <a:off x="365415" y="166812"/>
          <a:ext cx="5115810"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365" tIns="0" rIns="193365" bIns="0" numCol="1" spcCol="1270" anchor="ctr" anchorCtr="0">
          <a:noAutofit/>
        </a:bodyPr>
        <a:lstStyle/>
        <a:p>
          <a:pPr marL="0" lvl="0" indent="0" algn="l" defTabSz="533400">
            <a:lnSpc>
              <a:spcPct val="90000"/>
            </a:lnSpc>
            <a:spcBef>
              <a:spcPct val="0"/>
            </a:spcBef>
            <a:spcAft>
              <a:spcPct val="35000"/>
            </a:spcAft>
            <a:buClr>
              <a:schemeClr val="dk1"/>
            </a:buClr>
            <a:buSzPts val="1100"/>
            <a:buFont typeface="Arial"/>
            <a:buNone/>
          </a:pPr>
          <a:r>
            <a:rPr lang="en-GB" sz="1200" kern="1200" dirty="0">
              <a:solidFill>
                <a:schemeClr val="dk1"/>
              </a:solidFill>
            </a:rPr>
            <a:t>Training and Testing Accuracy:</a:t>
          </a:r>
          <a:endParaRPr lang="en-US" sz="1200" kern="1200" dirty="0"/>
        </a:p>
      </dsp:txBody>
      <dsp:txXfrm>
        <a:off x="382708" y="184105"/>
        <a:ext cx="5081224" cy="319654"/>
      </dsp:txXfrm>
    </dsp:sp>
    <dsp:sp modelId="{A2BCD38F-849E-4F1B-8DD4-5D45FEE8B7F8}">
      <dsp:nvSpPr>
        <dsp:cNvPr id="0" name=""/>
        <dsp:cNvSpPr/>
      </dsp:nvSpPr>
      <dsp:spPr>
        <a:xfrm>
          <a:off x="0" y="1587552"/>
          <a:ext cx="7308300" cy="812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205" tIns="249936" rIns="567205" bIns="85344" numCol="1" spcCol="1270" anchor="t" anchorCtr="0">
          <a:noAutofit/>
        </a:bodyPr>
        <a:lstStyle/>
        <a:p>
          <a:pPr marL="114300" lvl="1" indent="-114300" algn="l" defTabSz="533400">
            <a:lnSpc>
              <a:spcPct val="90000"/>
            </a:lnSpc>
            <a:spcBef>
              <a:spcPct val="0"/>
            </a:spcBef>
            <a:spcAft>
              <a:spcPct val="15000"/>
            </a:spcAft>
            <a:buChar char="•"/>
          </a:pPr>
          <a:r>
            <a:rPr lang="en-US" sz="1200" b="0" i="0" u="none" strike="noStrike" kern="1200" dirty="0">
              <a:solidFill>
                <a:srgbClr val="000000"/>
              </a:solidFill>
              <a:effectLst/>
              <a:latin typeface="Arial" panose="020B0604020202020204" pitchFamily="34" charset="0"/>
            </a:rPr>
            <a:t>The training loss consistently decreased over the epochs, starting from 0.3681 in the first epoch and reducing to 0.0277 by the tenth epoch. This indicates effective learning and convergence of the model. </a:t>
          </a:r>
          <a:endParaRPr lang="en-US" sz="1200" kern="1200" dirty="0"/>
        </a:p>
      </dsp:txBody>
      <dsp:txXfrm>
        <a:off x="0" y="1587552"/>
        <a:ext cx="7308300" cy="812700"/>
      </dsp:txXfrm>
    </dsp:sp>
    <dsp:sp modelId="{10023DEE-496A-4B72-A284-BE68C5B12F30}">
      <dsp:nvSpPr>
        <dsp:cNvPr id="0" name=""/>
        <dsp:cNvSpPr/>
      </dsp:nvSpPr>
      <dsp:spPr>
        <a:xfrm>
          <a:off x="365415" y="1410432"/>
          <a:ext cx="5115810"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365" tIns="0" rIns="193365" bIns="0" numCol="1" spcCol="1270" anchor="ctr" anchorCtr="0">
          <a:noAutofit/>
        </a:bodyPr>
        <a:lstStyle/>
        <a:p>
          <a:pPr marL="0" lvl="0" indent="0" algn="l" defTabSz="533400">
            <a:lnSpc>
              <a:spcPct val="90000"/>
            </a:lnSpc>
            <a:spcBef>
              <a:spcPct val="0"/>
            </a:spcBef>
            <a:spcAft>
              <a:spcPct val="35000"/>
            </a:spcAft>
            <a:buNone/>
          </a:pPr>
          <a:r>
            <a:rPr lang="en-US" sz="1200" b="0" i="0" u="none" strike="noStrike" kern="1200" dirty="0">
              <a:solidFill>
                <a:srgbClr val="000000"/>
              </a:solidFill>
              <a:effectLst/>
              <a:latin typeface="Arial" panose="020B0604020202020204" pitchFamily="34" charset="0"/>
            </a:rPr>
            <a:t>Training Loss:</a:t>
          </a:r>
          <a:endParaRPr lang="en-US" sz="1200" kern="1200" dirty="0"/>
        </a:p>
      </dsp:txBody>
      <dsp:txXfrm>
        <a:off x="382708" y="1427725"/>
        <a:ext cx="5081224" cy="319654"/>
      </dsp:txXfrm>
    </dsp:sp>
    <dsp:sp modelId="{7A94A355-6272-4797-B323-EAC1DF1DC844}">
      <dsp:nvSpPr>
        <dsp:cNvPr id="0" name=""/>
        <dsp:cNvSpPr/>
      </dsp:nvSpPr>
      <dsp:spPr>
        <a:xfrm>
          <a:off x="0" y="2642172"/>
          <a:ext cx="7308300" cy="812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205" tIns="249936" rIns="567205" bIns="85344" numCol="1" spcCol="1270" anchor="t" anchorCtr="0">
          <a:noAutofit/>
        </a:bodyPr>
        <a:lstStyle/>
        <a:p>
          <a:pPr marL="114300" lvl="1" indent="-114300" algn="l" defTabSz="533400">
            <a:lnSpc>
              <a:spcPct val="90000"/>
            </a:lnSpc>
            <a:spcBef>
              <a:spcPct val="0"/>
            </a:spcBef>
            <a:spcAft>
              <a:spcPct val="15000"/>
            </a:spcAft>
            <a:buChar char="•"/>
          </a:pPr>
          <a:r>
            <a:rPr lang="en-US" sz="1200" b="0" i="0" u="none" strike="noStrike" kern="1200" dirty="0">
              <a:solidFill>
                <a:srgbClr val="000000"/>
              </a:solidFill>
              <a:effectLst/>
              <a:latin typeface="Arial" panose="020B0604020202020204" pitchFamily="34" charset="0"/>
            </a:rPr>
            <a:t>This is the loss calculated during the prediction phase of your model. It measures how well your model performs in terms of discrepancy between predicted and actual values. In this case, the prediction loss is 0.1414.</a:t>
          </a:r>
          <a:endParaRPr lang="en-US" sz="1200" kern="1200" dirty="0"/>
        </a:p>
      </dsp:txBody>
      <dsp:txXfrm>
        <a:off x="0" y="2642172"/>
        <a:ext cx="7308300" cy="812700"/>
      </dsp:txXfrm>
    </dsp:sp>
    <dsp:sp modelId="{C320EB99-CDF6-4894-B770-886A88885AB3}">
      <dsp:nvSpPr>
        <dsp:cNvPr id="0" name=""/>
        <dsp:cNvSpPr/>
      </dsp:nvSpPr>
      <dsp:spPr>
        <a:xfrm>
          <a:off x="365415" y="2465053"/>
          <a:ext cx="5115810"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365" tIns="0" rIns="193365" bIns="0" numCol="1" spcCol="1270" anchor="ctr" anchorCtr="0">
          <a:noAutofit/>
        </a:bodyPr>
        <a:lstStyle/>
        <a:p>
          <a:pPr marL="0" lvl="0" indent="0" algn="l" defTabSz="533400">
            <a:lnSpc>
              <a:spcPct val="90000"/>
            </a:lnSpc>
            <a:spcBef>
              <a:spcPct val="0"/>
            </a:spcBef>
            <a:spcAft>
              <a:spcPct val="35000"/>
            </a:spcAft>
            <a:buNone/>
          </a:pPr>
          <a:r>
            <a:rPr lang="en-US" sz="1200" b="0" i="0" u="none" strike="noStrike" kern="1200" dirty="0">
              <a:solidFill>
                <a:srgbClr val="000000"/>
              </a:solidFill>
              <a:effectLst/>
              <a:latin typeface="Arial" panose="020B0604020202020204" pitchFamily="34" charset="0"/>
            </a:rPr>
            <a:t>Prediction Loss: </a:t>
          </a:r>
          <a:endParaRPr lang="en-US" sz="1200" kern="1200" dirty="0"/>
        </a:p>
      </dsp:txBody>
      <dsp:txXfrm>
        <a:off x="382708" y="2482346"/>
        <a:ext cx="5081224" cy="319654"/>
      </dsp:txXfrm>
    </dsp:sp>
    <dsp:sp modelId="{8E4D042C-A7F5-4FD8-A2D8-4F048D19B402}">
      <dsp:nvSpPr>
        <dsp:cNvPr id="0" name=""/>
        <dsp:cNvSpPr/>
      </dsp:nvSpPr>
      <dsp:spPr>
        <a:xfrm>
          <a:off x="0" y="3696793"/>
          <a:ext cx="7308300" cy="812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205" tIns="249936" rIns="567205" bIns="85344" numCol="1" spcCol="1270" anchor="t" anchorCtr="0">
          <a:noAutofit/>
        </a:bodyPr>
        <a:lstStyle/>
        <a:p>
          <a:pPr marL="114300" lvl="1" indent="-114300" algn="l" defTabSz="533400">
            <a:lnSpc>
              <a:spcPct val="90000"/>
            </a:lnSpc>
            <a:spcBef>
              <a:spcPct val="0"/>
            </a:spcBef>
            <a:spcAft>
              <a:spcPct val="15000"/>
            </a:spcAft>
            <a:buChar char="•"/>
          </a:pPr>
          <a:r>
            <a:rPr lang="en-US" sz="1200" b="0" i="0" u="none" strike="noStrike" kern="1200" dirty="0">
              <a:solidFill>
                <a:srgbClr val="000000"/>
              </a:solidFill>
              <a:effectLst/>
              <a:latin typeface="Arial" panose="020B0604020202020204" pitchFamily="34" charset="0"/>
            </a:rPr>
            <a:t>This is the accuracy of your model's predictions on a test dataset. It measures the proportion of correctly classified instances out of the total instances. Here, the test accuracy is 0.95445, indicating that about 95.44% of the predictions were correct.</a:t>
          </a:r>
          <a:endParaRPr lang="en-US" sz="1200" kern="1200" dirty="0"/>
        </a:p>
      </dsp:txBody>
      <dsp:txXfrm>
        <a:off x="0" y="3696793"/>
        <a:ext cx="7308300" cy="812700"/>
      </dsp:txXfrm>
    </dsp:sp>
    <dsp:sp modelId="{4CD4AAEF-12C0-470E-B8EB-08F46AA9AF75}">
      <dsp:nvSpPr>
        <dsp:cNvPr id="0" name=""/>
        <dsp:cNvSpPr/>
      </dsp:nvSpPr>
      <dsp:spPr>
        <a:xfrm>
          <a:off x="365415" y="3519673"/>
          <a:ext cx="5115810" cy="35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365" tIns="0" rIns="193365" bIns="0" numCol="1" spcCol="1270" anchor="ctr" anchorCtr="0">
          <a:noAutofit/>
        </a:bodyPr>
        <a:lstStyle/>
        <a:p>
          <a:pPr marL="0" lvl="0" indent="0" algn="l" defTabSz="533400">
            <a:lnSpc>
              <a:spcPct val="90000"/>
            </a:lnSpc>
            <a:spcBef>
              <a:spcPct val="0"/>
            </a:spcBef>
            <a:spcAft>
              <a:spcPct val="35000"/>
            </a:spcAft>
            <a:buNone/>
          </a:pPr>
          <a:r>
            <a:rPr lang="en-US" sz="1200" b="0" i="0" u="none" strike="noStrike" kern="1200" dirty="0">
              <a:solidFill>
                <a:srgbClr val="000000"/>
              </a:solidFill>
              <a:effectLst/>
              <a:latin typeface="Arial" panose="020B0604020202020204" pitchFamily="34" charset="0"/>
            </a:rPr>
            <a:t>Prediction Accuracy</a:t>
          </a:r>
          <a:endParaRPr lang="en-US" sz="1200" kern="1200" dirty="0"/>
        </a:p>
      </dsp:txBody>
      <dsp:txXfrm>
        <a:off x="382708" y="3536966"/>
        <a:ext cx="508122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28b3b2b6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e28b3b2b6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72c516486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72c516486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2c619e163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2c619e16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59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2c464d38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2c464d38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e2c464d388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e2c464d388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e2c464d388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e2c464d388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2c619e163_3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72c619e163_3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e2b05cf4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e2b05cf4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e2b05cf4e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2e2b05cf4e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5148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205275" y="129975"/>
            <a:ext cx="8773800" cy="4883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Google Shape;55;p13"/>
          <p:cNvSpPr txBox="1">
            <a:spLocks noGrp="1"/>
          </p:cNvSpPr>
          <p:nvPr>
            <p:ph type="ctrTitle"/>
          </p:nvPr>
        </p:nvSpPr>
        <p:spPr>
          <a:xfrm>
            <a:off x="311708" y="290550"/>
            <a:ext cx="8520600" cy="2052600"/>
          </a:xfrm>
          <a:prstGeom prst="rect">
            <a:avLst/>
          </a:prstGeom>
          <a:solidFill>
            <a:schemeClr val="accent1"/>
          </a:solidFill>
          <a:ln>
            <a:noFill/>
          </a:ln>
        </p:spPr>
        <p:txBody>
          <a:bodyPr spcFirstLastPara="1" wrap="square" lIns="91425" tIns="91425" rIns="91425" bIns="91425" anchor="b" anchorCtr="0">
            <a:noAutofit/>
          </a:bodyPr>
          <a:lstStyle/>
          <a:p>
            <a:pPr marL="241300" marR="495300" lvl="0" indent="0" algn="ctr" rtl="0">
              <a:lnSpc>
                <a:spcPct val="100000"/>
              </a:lnSpc>
              <a:spcBef>
                <a:spcPts val="300"/>
              </a:spcBef>
              <a:spcAft>
                <a:spcPts val="0"/>
              </a:spcAft>
              <a:buClr>
                <a:schemeClr val="dk1"/>
              </a:buClr>
              <a:buSzPts val="1100"/>
              <a:buFont typeface="Arial"/>
              <a:buNone/>
            </a:pPr>
            <a:r>
              <a:rPr lang="en-GB" sz="2200" b="1" dirty="0">
                <a:latin typeface="Times New Roman"/>
                <a:ea typeface="Times New Roman"/>
                <a:cs typeface="Times New Roman"/>
                <a:sym typeface="Times New Roman"/>
              </a:rPr>
              <a:t>Predictive Analysis of protein structures: Parsing PDB data for Structural and Sequential Insight and Active Site Prediction in Protein-Protein Interaction at residue level</a:t>
            </a:r>
            <a:endParaRPr sz="2200" b="1" dirty="0">
              <a:latin typeface="Times New Roman"/>
              <a:ea typeface="Times New Roman"/>
              <a:cs typeface="Times New Roman"/>
              <a:sym typeface="Times New Roman"/>
            </a:endParaRPr>
          </a:p>
          <a:p>
            <a:pPr marL="0" lvl="0" indent="0" algn="ctr" rtl="0">
              <a:lnSpc>
                <a:spcPct val="100000"/>
              </a:lnSpc>
              <a:spcBef>
                <a:spcPts val="0"/>
              </a:spcBef>
              <a:spcAft>
                <a:spcPts val="0"/>
              </a:spcAft>
              <a:buSzPts val="5200"/>
              <a:buNone/>
            </a:pPr>
            <a:endParaRPr dirty="0"/>
          </a:p>
        </p:txBody>
      </p:sp>
      <p:sp>
        <p:nvSpPr>
          <p:cNvPr id="56" name="Google Shape;56;p13"/>
          <p:cNvSpPr txBox="1">
            <a:spLocks noGrp="1"/>
          </p:cNvSpPr>
          <p:nvPr>
            <p:ph type="subTitle" idx="1"/>
          </p:nvPr>
        </p:nvSpPr>
        <p:spPr>
          <a:xfrm>
            <a:off x="311825" y="2297750"/>
            <a:ext cx="8520600" cy="250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1200" i="1" dirty="0">
                <a:solidFill>
                  <a:schemeClr val="dk1"/>
                </a:solidFill>
                <a:latin typeface="Times New Roman"/>
                <a:ea typeface="Times New Roman"/>
                <a:cs typeface="Times New Roman"/>
                <a:sym typeface="Times New Roman"/>
              </a:rPr>
              <a:t>Submitted by</a:t>
            </a:r>
            <a:endParaRPr sz="1200" i="1"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lang="en-GB" sz="14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GB" sz="1400" dirty="0">
                <a:solidFill>
                  <a:schemeClr val="dk1"/>
                </a:solidFill>
                <a:latin typeface="Times New Roman"/>
                <a:ea typeface="Times New Roman"/>
                <a:cs typeface="Times New Roman"/>
                <a:sym typeface="Times New Roman"/>
              </a:rPr>
              <a:t>Godhuli Das</a:t>
            </a:r>
            <a:endParaRPr sz="14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GB" sz="1400" dirty="0">
                <a:solidFill>
                  <a:schemeClr val="dk1"/>
                </a:solidFill>
                <a:latin typeface="Times New Roman"/>
                <a:ea typeface="Times New Roman"/>
                <a:cs typeface="Times New Roman"/>
                <a:sym typeface="Times New Roman"/>
              </a:rPr>
              <a:t>Examination Roll: M6TCT24023</a:t>
            </a:r>
            <a:endParaRPr sz="14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SzPts val="1100"/>
              <a:buNone/>
            </a:pPr>
            <a:r>
              <a:rPr lang="en-GB" sz="1400" dirty="0">
                <a:solidFill>
                  <a:schemeClr val="dk1"/>
                </a:solidFill>
                <a:latin typeface="Times New Roman"/>
                <a:ea typeface="Times New Roman"/>
                <a:cs typeface="Times New Roman"/>
                <a:sym typeface="Times New Roman"/>
              </a:rPr>
              <a:t>Registration No:160099 of 2021 – 2024</a:t>
            </a:r>
            <a:endParaRPr sz="14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SzPts val="1100"/>
              <a:buNone/>
            </a:pPr>
            <a:r>
              <a:rPr lang="en-GB" sz="1400" dirty="0">
                <a:solidFill>
                  <a:schemeClr val="dk1"/>
                </a:solidFill>
                <a:latin typeface="Times New Roman"/>
                <a:ea typeface="Times New Roman"/>
                <a:cs typeface="Times New Roman"/>
                <a:sym typeface="Times New Roman"/>
              </a:rPr>
              <a:t>Class Roll: 02110504028</a:t>
            </a:r>
            <a:endParaRPr sz="14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SzPts val="1100"/>
              <a:buNone/>
            </a:pPr>
            <a:endParaRPr sz="1400" dirty="0">
              <a:solidFill>
                <a:schemeClr val="dk1"/>
              </a:solidFill>
              <a:latin typeface="Times New Roman"/>
              <a:ea typeface="Times New Roman"/>
              <a:cs typeface="Times New Roman"/>
              <a:sym typeface="Times New Roman"/>
            </a:endParaRPr>
          </a:p>
          <a:p>
            <a:pPr marL="241934" marR="494030" lvl="0" indent="0" algn="ctr" rtl="0">
              <a:spcBef>
                <a:spcPts val="900"/>
              </a:spcBef>
              <a:spcAft>
                <a:spcPts val="0"/>
              </a:spcAft>
              <a:buSzPts val="1100"/>
              <a:buNone/>
            </a:pPr>
            <a:r>
              <a:rPr lang="en-GB" sz="1200" i="1" dirty="0">
                <a:solidFill>
                  <a:schemeClr val="dk1"/>
                </a:solidFill>
                <a:latin typeface="Times New Roman"/>
                <a:ea typeface="Times New Roman"/>
                <a:cs typeface="Times New Roman"/>
                <a:sym typeface="Times New Roman"/>
              </a:rPr>
              <a:t>Under the guidance of</a:t>
            </a:r>
            <a:endParaRPr sz="1200" i="1" dirty="0">
              <a:solidFill>
                <a:schemeClr val="dk1"/>
              </a:solidFill>
              <a:latin typeface="Times New Roman"/>
              <a:ea typeface="Times New Roman"/>
              <a:cs typeface="Times New Roman"/>
              <a:sym typeface="Times New Roman"/>
            </a:endParaRPr>
          </a:p>
          <a:p>
            <a:pPr marL="241934" marR="494665" lvl="0" indent="0" algn="ctr" rtl="0">
              <a:spcBef>
                <a:spcPts val="925"/>
              </a:spcBef>
              <a:spcAft>
                <a:spcPts val="0"/>
              </a:spcAft>
              <a:buSzPts val="1100"/>
              <a:buNone/>
            </a:pPr>
            <a:r>
              <a:rPr lang="en-GB" sz="1400" dirty="0">
                <a:solidFill>
                  <a:schemeClr val="dk1"/>
                </a:solidFill>
                <a:latin typeface="Times New Roman"/>
                <a:ea typeface="Times New Roman"/>
                <a:cs typeface="Times New Roman"/>
                <a:sym typeface="Times New Roman"/>
              </a:rPr>
              <a:t>Prof. (</a:t>
            </a:r>
            <a:r>
              <a:rPr lang="en-GB" sz="1400" dirty="0" err="1">
                <a:solidFill>
                  <a:schemeClr val="dk1"/>
                </a:solidFill>
                <a:latin typeface="Times New Roman"/>
                <a:ea typeface="Times New Roman"/>
                <a:cs typeface="Times New Roman"/>
                <a:sym typeface="Times New Roman"/>
              </a:rPr>
              <a:t>Dr.</a:t>
            </a:r>
            <a:r>
              <a:rPr lang="en-GB" sz="1400" dirty="0">
                <a:solidFill>
                  <a:schemeClr val="dk1"/>
                </a:solidFill>
                <a:latin typeface="Times New Roman"/>
                <a:ea typeface="Times New Roman"/>
                <a:cs typeface="Times New Roman"/>
                <a:sym typeface="Times New Roman"/>
              </a:rPr>
              <a:t>) Subhadip Basu</a:t>
            </a:r>
            <a:endParaRPr sz="1400" dirty="0">
              <a:solidFill>
                <a:schemeClr val="dk1"/>
              </a:solidFill>
              <a:latin typeface="Times New Roman"/>
              <a:ea typeface="Times New Roman"/>
              <a:cs typeface="Times New Roman"/>
              <a:sym typeface="Times New Roman"/>
            </a:endParaRPr>
          </a:p>
          <a:p>
            <a:pPr marL="241934" marR="494665" lvl="0" indent="0" algn="ctr" rtl="0">
              <a:spcBef>
                <a:spcPts val="925"/>
              </a:spcBef>
              <a:spcAft>
                <a:spcPts val="0"/>
              </a:spcAft>
              <a:buClr>
                <a:schemeClr val="dk1"/>
              </a:buClr>
              <a:buSzPts val="1100"/>
              <a:buFont typeface="Arial"/>
              <a:buNone/>
            </a:pPr>
            <a:r>
              <a:rPr lang="en-GB" sz="1400" dirty="0">
                <a:solidFill>
                  <a:schemeClr val="dk1"/>
                </a:solidFill>
                <a:latin typeface="Times New Roman"/>
                <a:ea typeface="Times New Roman"/>
                <a:cs typeface="Times New Roman"/>
                <a:sym typeface="Times New Roman"/>
              </a:rPr>
              <a:t>DEPARTMENT OF COMPUTER SCIENCE AND ENGINEERING, JADAVPUR UNIVERSITY</a:t>
            </a:r>
            <a:endParaRPr sz="14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1400" dirty="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rgbClr val="000000"/>
              </a:buClr>
              <a:buSzPts val="2800"/>
              <a:buFont typeface="Arial"/>
              <a:buNone/>
            </a:pPr>
            <a:endParaRPr sz="1400" dirty="0">
              <a:solidFill>
                <a:schemeClr val="dk1"/>
              </a:solidFill>
              <a:latin typeface="Times New Roman"/>
              <a:ea typeface="Times New Roman"/>
              <a:cs typeface="Times New Roman"/>
              <a:sym typeface="Times New Roman"/>
            </a:endParaRPr>
          </a:p>
        </p:txBody>
      </p:sp>
      <p:pic>
        <p:nvPicPr>
          <p:cNvPr id="57" name="Google Shape;57;p13" title="File:OdK2 toxin disulfide bonds.png - Wikimedia Commons"/>
          <p:cNvPicPr preferRelativeResize="0"/>
          <p:nvPr/>
        </p:nvPicPr>
        <p:blipFill>
          <a:blip r:embed="rId3">
            <a:alphaModFix amt="58000"/>
          </a:blip>
          <a:stretch>
            <a:fillRect/>
          </a:stretch>
        </p:blipFill>
        <p:spPr>
          <a:xfrm>
            <a:off x="-450800" y="-426676"/>
            <a:ext cx="5539651" cy="5539651"/>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2" name="Slide Number Placeholder 1">
            <a:extLst>
              <a:ext uri="{FF2B5EF4-FFF2-40B4-BE49-F238E27FC236}">
                <a16:creationId xmlns:a16="http://schemas.microsoft.com/office/drawing/2014/main" id="{A32E4CCF-722E-66B3-E099-7B3661C7CE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body" idx="1"/>
          </p:nvPr>
        </p:nvSpPr>
        <p:spPr>
          <a:xfrm>
            <a:off x="311700" y="1014050"/>
            <a:ext cx="8520600" cy="3918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sz="1500">
                <a:solidFill>
                  <a:schemeClr val="dk1"/>
                </a:solidFill>
              </a:rPr>
              <a:t>The dataset summary is being prepared that includes euclidean distances between chain pairs based on the overall minimum distance thereby analysing a prediction on the interaction classifications as : </a:t>
            </a:r>
            <a:endParaRPr sz="1500">
              <a:solidFill>
                <a:schemeClr val="dk1"/>
              </a:solidFill>
            </a:endParaRPr>
          </a:p>
          <a:p>
            <a:pPr marL="0" lvl="0" indent="0" algn="l" rtl="0">
              <a:spcBef>
                <a:spcPts val="0"/>
              </a:spcBef>
              <a:spcAft>
                <a:spcPts val="0"/>
              </a:spcAft>
              <a:buNone/>
            </a:pPr>
            <a:r>
              <a:rPr lang="en-GB" sz="1500" b="1">
                <a:solidFill>
                  <a:schemeClr val="dk1"/>
                </a:solidFill>
              </a:rPr>
              <a:t>Positive PPI dataset</a:t>
            </a:r>
            <a:r>
              <a:rPr lang="en-GB" sz="1500">
                <a:solidFill>
                  <a:schemeClr val="dk1"/>
                </a:solidFill>
              </a:rPr>
              <a:t> (</a:t>
            </a:r>
            <a:r>
              <a:rPr lang="en-GB" sz="1500" i="1">
                <a:solidFill>
                  <a:schemeClr val="dk1"/>
                </a:solidFill>
              </a:rPr>
              <a:t>Gold dataset : distance &lt; 5 Å</a:t>
            </a:r>
            <a:r>
              <a:rPr lang="en-GB" sz="1500">
                <a:solidFill>
                  <a:schemeClr val="dk1"/>
                </a:solidFill>
              </a:rPr>
              <a:t>), </a:t>
            </a:r>
            <a:r>
              <a:rPr lang="en-GB" sz="1500" i="1">
                <a:solidFill>
                  <a:schemeClr val="dk1"/>
                </a:solidFill>
              </a:rPr>
              <a:t>Silver dataset : 5 Å ≤ distance ≤ 10 Å</a:t>
            </a:r>
            <a:r>
              <a:rPr lang="en-GB" sz="1500">
                <a:solidFill>
                  <a:schemeClr val="dk1"/>
                </a:solidFill>
              </a:rPr>
              <a:t>) and </a:t>
            </a:r>
            <a:r>
              <a:rPr lang="en-GB" sz="1500" b="1">
                <a:solidFill>
                  <a:schemeClr val="dk1"/>
                </a:solidFill>
              </a:rPr>
              <a:t>Negative PPI dataset</a:t>
            </a:r>
            <a:r>
              <a:rPr lang="en-GB" sz="1500">
                <a:solidFill>
                  <a:schemeClr val="dk1"/>
                </a:solidFill>
              </a:rPr>
              <a:t> (</a:t>
            </a:r>
            <a:r>
              <a:rPr lang="en-GB" sz="1500" i="1">
                <a:solidFill>
                  <a:schemeClr val="dk1"/>
                </a:solidFill>
              </a:rPr>
              <a:t>non-interacting protein dataset : distance &gt; 10 Å</a:t>
            </a:r>
            <a:r>
              <a:rPr lang="en-GB" sz="1500">
                <a:solidFill>
                  <a:schemeClr val="dk1"/>
                </a:solidFill>
              </a:rPr>
              <a:t> )</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GB" sz="1500">
                <a:solidFill>
                  <a:schemeClr val="dk1"/>
                </a:solidFill>
              </a:rPr>
              <a:t>This computational </a:t>
            </a:r>
            <a:endParaRPr sz="1500">
              <a:solidFill>
                <a:schemeClr val="dk1"/>
              </a:solidFill>
            </a:endParaRPr>
          </a:p>
          <a:p>
            <a:pPr marL="0" lvl="0" indent="0" algn="l" rtl="0">
              <a:spcBef>
                <a:spcPts val="0"/>
              </a:spcBef>
              <a:spcAft>
                <a:spcPts val="0"/>
              </a:spcAft>
              <a:buNone/>
            </a:pPr>
            <a:r>
              <a:rPr lang="en-GB" sz="1500">
                <a:solidFill>
                  <a:schemeClr val="dk1"/>
                </a:solidFill>
              </a:rPr>
              <a:t>process, </a:t>
            </a:r>
            <a:endParaRPr sz="1500">
              <a:solidFill>
                <a:schemeClr val="dk1"/>
              </a:solidFill>
            </a:endParaRPr>
          </a:p>
          <a:p>
            <a:pPr marL="0" lvl="0" indent="0" algn="l" rtl="0">
              <a:spcBef>
                <a:spcPts val="0"/>
              </a:spcBef>
              <a:spcAft>
                <a:spcPts val="0"/>
              </a:spcAft>
              <a:buNone/>
            </a:pPr>
            <a:r>
              <a:rPr lang="en-GB" sz="1500">
                <a:solidFill>
                  <a:schemeClr val="dk1"/>
                </a:solidFill>
              </a:rPr>
              <a:t>supported by </a:t>
            </a:r>
            <a:endParaRPr sz="1500">
              <a:solidFill>
                <a:schemeClr val="dk1"/>
              </a:solidFill>
            </a:endParaRPr>
          </a:p>
          <a:p>
            <a:pPr marL="0" lvl="0" indent="0" algn="l" rtl="0">
              <a:spcBef>
                <a:spcPts val="0"/>
              </a:spcBef>
              <a:spcAft>
                <a:spcPts val="0"/>
              </a:spcAft>
              <a:buNone/>
            </a:pPr>
            <a:r>
              <a:rPr lang="en-GB" sz="1500">
                <a:solidFill>
                  <a:schemeClr val="dk1"/>
                </a:solidFill>
              </a:rPr>
              <a:t>functions to retrieve </a:t>
            </a:r>
            <a:endParaRPr sz="1500">
              <a:solidFill>
                <a:schemeClr val="dk1"/>
              </a:solidFill>
            </a:endParaRPr>
          </a:p>
          <a:p>
            <a:pPr marL="0" lvl="0" indent="0" algn="l" rtl="0">
              <a:spcBef>
                <a:spcPts val="0"/>
              </a:spcBef>
              <a:spcAft>
                <a:spcPts val="0"/>
              </a:spcAft>
              <a:buNone/>
            </a:pPr>
            <a:r>
              <a:rPr lang="en-GB" sz="1500">
                <a:solidFill>
                  <a:schemeClr val="dk1"/>
                </a:solidFill>
              </a:rPr>
              <a:t>UniProt IDs and chain</a:t>
            </a:r>
            <a:endParaRPr sz="1500">
              <a:solidFill>
                <a:schemeClr val="dk1"/>
              </a:solidFill>
            </a:endParaRPr>
          </a:p>
          <a:p>
            <a:pPr marL="0" lvl="0" indent="0" algn="l" rtl="0">
              <a:spcBef>
                <a:spcPts val="0"/>
              </a:spcBef>
              <a:spcAft>
                <a:spcPts val="0"/>
              </a:spcAft>
              <a:buNone/>
            </a:pPr>
            <a:r>
              <a:rPr lang="en-GB" sz="1500">
                <a:solidFill>
                  <a:schemeClr val="dk1"/>
                </a:solidFill>
              </a:rPr>
              <a:t>information from </a:t>
            </a:r>
            <a:endParaRPr sz="1500">
              <a:solidFill>
                <a:schemeClr val="dk1"/>
              </a:solidFill>
            </a:endParaRPr>
          </a:p>
          <a:p>
            <a:pPr marL="0" lvl="0" indent="0" algn="l" rtl="0">
              <a:spcBef>
                <a:spcPts val="0"/>
              </a:spcBef>
              <a:spcAft>
                <a:spcPts val="0"/>
              </a:spcAft>
              <a:buNone/>
            </a:pPr>
            <a:r>
              <a:rPr lang="en-GB" sz="1500">
                <a:solidFill>
                  <a:schemeClr val="dk1"/>
                </a:solidFill>
              </a:rPr>
              <a:t>mmCIF files, offers </a:t>
            </a:r>
            <a:endParaRPr sz="1500">
              <a:solidFill>
                <a:schemeClr val="dk1"/>
              </a:solidFill>
            </a:endParaRPr>
          </a:p>
          <a:p>
            <a:pPr marL="0" lvl="0" indent="0" algn="l" rtl="0">
              <a:spcBef>
                <a:spcPts val="0"/>
              </a:spcBef>
              <a:spcAft>
                <a:spcPts val="0"/>
              </a:spcAft>
              <a:buNone/>
            </a:pPr>
            <a:r>
              <a:rPr lang="en-GB" sz="1500">
                <a:solidFill>
                  <a:schemeClr val="dk1"/>
                </a:solidFill>
              </a:rPr>
              <a:t>valuable insights into </a:t>
            </a:r>
            <a:endParaRPr sz="1500">
              <a:solidFill>
                <a:schemeClr val="dk1"/>
              </a:solidFill>
            </a:endParaRPr>
          </a:p>
          <a:p>
            <a:pPr marL="0" lvl="0" indent="0" algn="l" rtl="0">
              <a:spcBef>
                <a:spcPts val="0"/>
              </a:spcBef>
              <a:spcAft>
                <a:spcPts val="0"/>
              </a:spcAft>
              <a:buNone/>
            </a:pPr>
            <a:r>
              <a:rPr lang="en-GB" sz="1500">
                <a:solidFill>
                  <a:schemeClr val="dk1"/>
                </a:solidFill>
              </a:rPr>
              <a:t>protein structural </a:t>
            </a:r>
            <a:endParaRPr sz="1500">
              <a:solidFill>
                <a:schemeClr val="dk1"/>
              </a:solidFill>
            </a:endParaRPr>
          </a:p>
          <a:p>
            <a:pPr marL="0" lvl="0" indent="0" algn="l" rtl="0">
              <a:spcBef>
                <a:spcPts val="0"/>
              </a:spcBef>
              <a:spcAft>
                <a:spcPts val="0"/>
              </a:spcAft>
              <a:buNone/>
            </a:pPr>
            <a:r>
              <a:rPr lang="en-GB" sz="1500">
                <a:solidFill>
                  <a:schemeClr val="dk1"/>
                </a:solidFill>
              </a:rPr>
              <a:t>characteristics.</a:t>
            </a:r>
            <a:endParaRPr sz="1500">
              <a:solidFill>
                <a:schemeClr val="dk1"/>
              </a:solidFill>
            </a:endParaRPr>
          </a:p>
          <a:p>
            <a:pPr marL="0" lvl="0" indent="0" algn="l" rtl="0">
              <a:spcBef>
                <a:spcPts val="0"/>
              </a:spcBef>
              <a:spcAft>
                <a:spcPts val="0"/>
              </a:spcAft>
              <a:buNone/>
            </a:pPr>
            <a:endParaRPr sz="1500">
              <a:solidFill>
                <a:schemeClr val="dk1"/>
              </a:solidFill>
            </a:endParaRPr>
          </a:p>
        </p:txBody>
      </p:sp>
      <p:sp>
        <p:nvSpPr>
          <p:cNvPr id="144" name="Google Shape;144;p22"/>
          <p:cNvSpPr txBox="1">
            <a:spLocks noGrp="1"/>
          </p:cNvSpPr>
          <p:nvPr>
            <p:ph type="title"/>
          </p:nvPr>
        </p:nvSpPr>
        <p:spPr>
          <a:xfrm>
            <a:off x="311700" y="250050"/>
            <a:ext cx="85206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a:t>Predictive Analysis from PDB data parsed </a:t>
            </a:r>
            <a:endParaRPr sz="2300" b="1"/>
          </a:p>
        </p:txBody>
      </p:sp>
      <p:pic>
        <p:nvPicPr>
          <p:cNvPr id="145" name="Google Shape;145;p22" descr="A screenshot of a white sheet&#10;&#10;Description automatically generated"/>
          <p:cNvPicPr preferRelativeResize="0"/>
          <p:nvPr/>
        </p:nvPicPr>
        <p:blipFill>
          <a:blip r:embed="rId3">
            <a:alphaModFix/>
          </a:blip>
          <a:stretch>
            <a:fillRect/>
          </a:stretch>
        </p:blipFill>
        <p:spPr>
          <a:xfrm>
            <a:off x="2291325" y="2324950"/>
            <a:ext cx="6400800" cy="2390775"/>
          </a:xfrm>
          <a:prstGeom prst="rect">
            <a:avLst/>
          </a:prstGeom>
          <a:noFill/>
          <a:ln w="9525" cap="flat" cmpd="sng">
            <a:solidFill>
              <a:srgbClr val="000000"/>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BF346277-247B-5C54-EF94-DA2A4B2C1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11700" y="305750"/>
            <a:ext cx="8520600" cy="541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400" b="1"/>
              <a:t>Visual Insight from Protein Structure Data by Heatmaps</a:t>
            </a:r>
            <a:endParaRPr sz="2400" b="1"/>
          </a:p>
        </p:txBody>
      </p:sp>
      <p:sp>
        <p:nvSpPr>
          <p:cNvPr id="151" name="Google Shape;151;p23"/>
          <p:cNvSpPr txBox="1">
            <a:spLocks noGrp="1"/>
          </p:cNvSpPr>
          <p:nvPr>
            <p:ph type="body" idx="1"/>
          </p:nvPr>
        </p:nvSpPr>
        <p:spPr>
          <a:xfrm>
            <a:off x="311700" y="1218225"/>
            <a:ext cx="5371200" cy="3500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5"/>
              </a:spcBef>
              <a:spcAft>
                <a:spcPts val="0"/>
              </a:spcAft>
              <a:buClr>
                <a:schemeClr val="dk1"/>
              </a:buClr>
              <a:buSzPts val="1100"/>
              <a:buFont typeface="Arial"/>
              <a:buNone/>
            </a:pPr>
            <a:r>
              <a:rPr lang="en-GB" sz="1500">
                <a:solidFill>
                  <a:schemeClr val="dk1"/>
                </a:solidFill>
              </a:rPr>
              <a:t>For each pair of protein chains within a given structure, a distance matrix heatmap is generated using seaborn and matplotlib libraries.</a:t>
            </a:r>
            <a:endParaRPr sz="1500">
              <a:solidFill>
                <a:schemeClr val="dk1"/>
              </a:solidFill>
            </a:endParaRPr>
          </a:p>
          <a:p>
            <a:pPr marL="0" lvl="0" indent="0" algn="just" rtl="0">
              <a:lnSpc>
                <a:spcPct val="150000"/>
              </a:lnSpc>
              <a:spcBef>
                <a:spcPts val="5"/>
              </a:spcBef>
              <a:spcAft>
                <a:spcPts val="0"/>
              </a:spcAft>
              <a:buClr>
                <a:schemeClr val="dk1"/>
              </a:buClr>
              <a:buSzPts val="1100"/>
              <a:buFont typeface="Arial"/>
              <a:buNone/>
            </a:pPr>
            <a:r>
              <a:rPr lang="en-GB" sz="1500">
                <a:solidFill>
                  <a:schemeClr val="dk1"/>
                </a:solidFill>
              </a:rPr>
              <a:t>The heatmap visualizes the distances between alpha carbon atoms, with a color gradient representing varying degrees of proximity. Specifically, the </a:t>
            </a:r>
            <a:r>
              <a:rPr lang="en-GB" sz="1500" b="1">
                <a:solidFill>
                  <a:schemeClr val="dk1"/>
                </a:solidFill>
              </a:rPr>
              <a:t>heatmap employs a color spectrum ranging from green (indicating shorter distance PPIs) to red (indicating longer distances PPIs)</a:t>
            </a:r>
            <a:r>
              <a:rPr lang="en-GB" sz="1500">
                <a:solidFill>
                  <a:schemeClr val="dk1"/>
                </a:solidFill>
              </a:rPr>
              <a:t>, allowing for intuitive interpretation of spatial relationships within protein structures</a:t>
            </a:r>
            <a:endParaRPr sz="1500"/>
          </a:p>
        </p:txBody>
      </p:sp>
      <p:pic>
        <p:nvPicPr>
          <p:cNvPr id="152" name="Google Shape;152;p23"/>
          <p:cNvPicPr preferRelativeResize="0"/>
          <p:nvPr/>
        </p:nvPicPr>
        <p:blipFill>
          <a:blip r:embed="rId3">
            <a:alphaModFix/>
          </a:blip>
          <a:stretch>
            <a:fillRect/>
          </a:stretch>
        </p:blipFill>
        <p:spPr>
          <a:xfrm>
            <a:off x="5779350" y="1447250"/>
            <a:ext cx="2986050" cy="3003925"/>
          </a:xfrm>
          <a:prstGeom prst="rect">
            <a:avLst/>
          </a:prstGeom>
          <a:noFill/>
          <a:ln w="9525" cap="flat" cmpd="sng">
            <a:solidFill>
              <a:schemeClr val="dk2"/>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9D2AF23E-464B-02D0-FFF4-BB5F93E158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311700" y="445025"/>
            <a:ext cx="85206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a:t>PDB Parsing for Protein Sequence Information Generation</a:t>
            </a:r>
            <a:endParaRPr sz="2300" b="1"/>
          </a:p>
        </p:txBody>
      </p:sp>
      <p:sp>
        <p:nvSpPr>
          <p:cNvPr id="158" name="Google Shape;158;p24"/>
          <p:cNvSpPr txBox="1">
            <a:spLocks noGrp="1"/>
          </p:cNvSpPr>
          <p:nvPr>
            <p:ph type="body" idx="1"/>
          </p:nvPr>
        </p:nvSpPr>
        <p:spPr>
          <a:xfrm>
            <a:off x="311700" y="1152475"/>
            <a:ext cx="5715000" cy="3416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Char char="●"/>
            </a:pPr>
            <a:r>
              <a:rPr lang="en-GB" sz="1500" dirty="0">
                <a:solidFill>
                  <a:schemeClr val="dk1"/>
                </a:solidFill>
              </a:rPr>
              <a:t>Python script leverages </a:t>
            </a:r>
            <a:r>
              <a:rPr lang="en-GB" sz="1500" dirty="0" err="1">
                <a:solidFill>
                  <a:schemeClr val="dk1"/>
                </a:solidFill>
              </a:rPr>
              <a:t>Biopython</a:t>
            </a:r>
            <a:r>
              <a:rPr lang="en-GB" sz="1500" dirty="0">
                <a:solidFill>
                  <a:schemeClr val="dk1"/>
                </a:solidFill>
              </a:rPr>
              <a:t> package for the retrieval and analysis of protein sequences from the Protein Data Bank (PDB).</a:t>
            </a:r>
          </a:p>
          <a:p>
            <a:pPr marL="457200" lvl="0" indent="-323850" algn="l" rtl="0">
              <a:spcBef>
                <a:spcPts val="0"/>
              </a:spcBef>
              <a:spcAft>
                <a:spcPts val="0"/>
              </a:spcAft>
              <a:buClr>
                <a:schemeClr val="dk1"/>
              </a:buClr>
              <a:buSzPts val="1500"/>
              <a:buChar char="●"/>
            </a:pPr>
            <a:endParaRPr lang="en-GB"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Aids in understanding primary protein structures, including amino acid sequences and associated UniProt IDs.</a:t>
            </a:r>
          </a:p>
          <a:p>
            <a:pPr marL="133350" lvl="0" indent="0" algn="l" rtl="0">
              <a:spcBef>
                <a:spcPts val="1200"/>
              </a:spcBef>
              <a:spcAft>
                <a:spcPts val="0"/>
              </a:spcAft>
              <a:buClr>
                <a:schemeClr val="dk1"/>
              </a:buClr>
              <a:buSzPts val="1500"/>
              <a:buNone/>
            </a:pPr>
            <a:endParaRPr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This protein sequence data facilitates downstream analyses (e.g., sequence alignment, functional annotation) for the current or other research in structural biology and bioinformatics.</a:t>
            </a:r>
            <a:endParaRPr sz="1500" dirty="0">
              <a:solidFill>
                <a:schemeClr val="dk1"/>
              </a:solidFill>
            </a:endParaRPr>
          </a:p>
          <a:p>
            <a:pPr marL="0" lvl="0" indent="0" algn="l" rtl="0">
              <a:lnSpc>
                <a:spcPct val="115000"/>
              </a:lnSpc>
              <a:spcBef>
                <a:spcPts val="1200"/>
              </a:spcBef>
              <a:spcAft>
                <a:spcPts val="1200"/>
              </a:spcAft>
              <a:buSzPts val="1800"/>
              <a:buNone/>
            </a:pPr>
            <a:endParaRPr sz="1100" dirty="0"/>
          </a:p>
        </p:txBody>
      </p:sp>
      <p:pic>
        <p:nvPicPr>
          <p:cNvPr id="159" name="Google Shape;159;p24"/>
          <p:cNvPicPr preferRelativeResize="0"/>
          <p:nvPr/>
        </p:nvPicPr>
        <p:blipFill>
          <a:blip r:embed="rId3">
            <a:alphaModFix/>
          </a:blip>
          <a:stretch>
            <a:fillRect/>
          </a:stretch>
        </p:blipFill>
        <p:spPr>
          <a:xfrm>
            <a:off x="6215950" y="1188675"/>
            <a:ext cx="2094525" cy="3343999"/>
          </a:xfrm>
          <a:prstGeom prst="rect">
            <a:avLst/>
          </a:prstGeom>
          <a:noFill/>
          <a:ln w="9525" cap="flat" cmpd="sng">
            <a:solidFill>
              <a:schemeClr val="dk1"/>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109C5B3C-CA6F-9BD9-EAF4-FAD2BB56F3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300050" y="398600"/>
            <a:ext cx="84972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None/>
            </a:pPr>
            <a:r>
              <a:rPr lang="en-GB" sz="2300" b="1"/>
              <a:t>Image Generation from Protein Sequence Information</a:t>
            </a:r>
            <a:endParaRPr sz="2300" b="1"/>
          </a:p>
        </p:txBody>
      </p:sp>
      <p:sp>
        <p:nvSpPr>
          <p:cNvPr id="165" name="Google Shape;165;p25"/>
          <p:cNvSpPr txBox="1">
            <a:spLocks noGrp="1"/>
          </p:cNvSpPr>
          <p:nvPr>
            <p:ph type="body" idx="1"/>
          </p:nvPr>
        </p:nvSpPr>
        <p:spPr>
          <a:xfrm>
            <a:off x="235500" y="1153325"/>
            <a:ext cx="3588900" cy="36441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None/>
            </a:pPr>
            <a:r>
              <a:rPr lang="en-GB" sz="1600" b="1">
                <a:solidFill>
                  <a:schemeClr val="dk1"/>
                </a:solidFill>
              </a:rPr>
              <a:t>Bigram Interaction Mapping</a:t>
            </a:r>
            <a:r>
              <a:rPr lang="en-GB" sz="1600">
                <a:solidFill>
                  <a:schemeClr val="dk1"/>
                </a:solidFill>
              </a:rPr>
              <a:t>: </a:t>
            </a:r>
            <a:endParaRPr sz="1600">
              <a:solidFill>
                <a:schemeClr val="dk1"/>
              </a:solidFill>
            </a:endParaRPr>
          </a:p>
          <a:p>
            <a:pPr marL="457200" lvl="0" indent="-322580" algn="l" rtl="0">
              <a:lnSpc>
                <a:spcPct val="150000"/>
              </a:lnSpc>
              <a:spcBef>
                <a:spcPts val="0"/>
              </a:spcBef>
              <a:spcAft>
                <a:spcPts val="0"/>
              </a:spcAft>
              <a:buClr>
                <a:schemeClr val="dk1"/>
              </a:buClr>
              <a:buSzPct val="100000"/>
              <a:buChar char="●"/>
            </a:pPr>
            <a:r>
              <a:rPr lang="en-GB" sz="1600">
                <a:solidFill>
                  <a:schemeClr val="dk1"/>
                </a:solidFill>
              </a:rPr>
              <a:t>A color encoding strategy maps bigram interactions of amino acids to a lookup table, visualizing their interactions. </a:t>
            </a:r>
            <a:endParaRPr sz="1600">
              <a:solidFill>
                <a:schemeClr val="dk1"/>
              </a:solidFill>
            </a:endParaRPr>
          </a:p>
          <a:p>
            <a:pPr marL="457200" lvl="0" indent="-322580" algn="l" rtl="0">
              <a:lnSpc>
                <a:spcPct val="150000"/>
              </a:lnSpc>
              <a:spcBef>
                <a:spcPts val="0"/>
              </a:spcBef>
              <a:spcAft>
                <a:spcPts val="0"/>
              </a:spcAft>
              <a:buClr>
                <a:schemeClr val="dk1"/>
              </a:buClr>
              <a:buSzPct val="100000"/>
              <a:buChar char="●"/>
            </a:pPr>
            <a:r>
              <a:rPr lang="en-GB" sz="1600">
                <a:solidFill>
                  <a:schemeClr val="dk1"/>
                </a:solidFill>
              </a:rPr>
              <a:t>This method assigns each amino acid one of 26 distinct RGB colors, ensuring equal importance. </a:t>
            </a:r>
            <a:endParaRPr sz="1600">
              <a:solidFill>
                <a:schemeClr val="dk1"/>
              </a:solidFill>
            </a:endParaRPr>
          </a:p>
          <a:p>
            <a:pPr marL="457200" lvl="0" indent="-322580" algn="l" rtl="0">
              <a:lnSpc>
                <a:spcPct val="150000"/>
              </a:lnSpc>
              <a:spcBef>
                <a:spcPts val="0"/>
              </a:spcBef>
              <a:spcAft>
                <a:spcPts val="0"/>
              </a:spcAft>
              <a:buClr>
                <a:schemeClr val="dk1"/>
              </a:buClr>
              <a:buSzPct val="100000"/>
              <a:buChar char="●"/>
            </a:pPr>
            <a:r>
              <a:rPr lang="en-GB" sz="1600">
                <a:solidFill>
                  <a:schemeClr val="dk1"/>
                </a:solidFill>
              </a:rPr>
              <a:t>The resulting 26 × 26 color matrix (CMAP) represents residue interactions.</a:t>
            </a:r>
            <a:endParaRPr sz="1600">
              <a:solidFill>
                <a:schemeClr val="dk1"/>
              </a:solidFill>
            </a:endParaRPr>
          </a:p>
          <a:p>
            <a:pPr marL="0" lvl="0" indent="0" algn="just" rtl="0">
              <a:lnSpc>
                <a:spcPct val="150000"/>
              </a:lnSpc>
              <a:spcBef>
                <a:spcPts val="0"/>
              </a:spcBef>
              <a:spcAft>
                <a:spcPts val="0"/>
              </a:spcAft>
              <a:buNone/>
            </a:pPr>
            <a:endParaRPr sz="1500">
              <a:solidFill>
                <a:schemeClr val="dk1"/>
              </a:solidFill>
            </a:endParaRPr>
          </a:p>
        </p:txBody>
      </p:sp>
      <p:pic>
        <p:nvPicPr>
          <p:cNvPr id="166" name="Google Shape;166;p25"/>
          <p:cNvPicPr preferRelativeResize="0"/>
          <p:nvPr/>
        </p:nvPicPr>
        <p:blipFill>
          <a:blip r:embed="rId3">
            <a:alphaModFix/>
          </a:blip>
          <a:stretch>
            <a:fillRect/>
          </a:stretch>
        </p:blipFill>
        <p:spPr>
          <a:xfrm>
            <a:off x="3748200" y="1742900"/>
            <a:ext cx="5049050" cy="2343150"/>
          </a:xfrm>
          <a:prstGeom prst="rect">
            <a:avLst/>
          </a:prstGeom>
          <a:noFill/>
          <a:ln w="9525" cap="flat" cmpd="sng">
            <a:solidFill>
              <a:schemeClr val="dk1"/>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521DF0F1-C51F-8954-C9F6-C9A45E15D4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381700" y="445025"/>
            <a:ext cx="84507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a:t>Sliding Window Approach for Sub-image Generation</a:t>
            </a:r>
            <a:endParaRPr sz="2300" b="1"/>
          </a:p>
        </p:txBody>
      </p:sp>
      <p:sp>
        <p:nvSpPr>
          <p:cNvPr id="172" name="Google Shape;172;p26"/>
          <p:cNvSpPr txBox="1">
            <a:spLocks noGrp="1"/>
          </p:cNvSpPr>
          <p:nvPr>
            <p:ph type="body" idx="1"/>
          </p:nvPr>
        </p:nvSpPr>
        <p:spPr>
          <a:xfrm>
            <a:off x="311700" y="1152475"/>
            <a:ext cx="5046300" cy="3416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Char char="●"/>
            </a:pPr>
            <a:r>
              <a:rPr lang="en-GB" sz="1500" b="1">
                <a:solidFill>
                  <a:schemeClr val="dk1"/>
                </a:solidFill>
              </a:rPr>
              <a:t>Sliding Window Approach</a:t>
            </a:r>
            <a:r>
              <a:rPr lang="en-GB" sz="1500">
                <a:solidFill>
                  <a:schemeClr val="dk1"/>
                </a:solidFill>
              </a:rPr>
              <a:t>: A sliding window approach with fixed dimensions (32x32) and stride (2) is used to create sub-images from the original PPI images.</a:t>
            </a:r>
            <a:endParaRPr sz="1500">
              <a:solidFill>
                <a:schemeClr val="dk1"/>
              </a:solidFill>
            </a:endParaRPr>
          </a:p>
          <a:p>
            <a:pPr marL="45720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GB" sz="1500" b="1">
                <a:solidFill>
                  <a:schemeClr val="dk1"/>
                </a:solidFill>
              </a:rPr>
              <a:t>Sub-Image Generation for Training and Testing</a:t>
            </a:r>
            <a:r>
              <a:rPr lang="en-GB" sz="1500">
                <a:solidFill>
                  <a:schemeClr val="dk1"/>
                </a:solidFill>
              </a:rPr>
              <a:t>: The generated sub-images are categorized into positive and negative PPIs and are prepared for training and testing the model. </a:t>
            </a:r>
            <a:endParaRPr sz="1500">
              <a:solidFill>
                <a:schemeClr val="dk1"/>
              </a:solidFill>
            </a:endParaRPr>
          </a:p>
          <a:p>
            <a:pPr marL="0" lvl="0" indent="0" algn="l" rtl="0">
              <a:spcBef>
                <a:spcPts val="1200"/>
              </a:spcBef>
              <a:spcAft>
                <a:spcPts val="0"/>
              </a:spcAft>
              <a:buClr>
                <a:schemeClr val="dk1"/>
              </a:buClr>
              <a:buSzPts val="1100"/>
              <a:buFont typeface="Arial"/>
              <a:buNone/>
            </a:pPr>
            <a:endParaRPr/>
          </a:p>
          <a:p>
            <a:pPr marL="0" lvl="0" indent="0" algn="l" rtl="0">
              <a:lnSpc>
                <a:spcPct val="115000"/>
              </a:lnSpc>
              <a:spcBef>
                <a:spcPts val="1200"/>
              </a:spcBef>
              <a:spcAft>
                <a:spcPts val="1200"/>
              </a:spcAft>
              <a:buSzPts val="1800"/>
              <a:buNone/>
            </a:pPr>
            <a:endParaRPr/>
          </a:p>
        </p:txBody>
      </p:sp>
      <p:pic>
        <p:nvPicPr>
          <p:cNvPr id="173" name="Google Shape;173;p26"/>
          <p:cNvPicPr preferRelativeResize="0"/>
          <p:nvPr/>
        </p:nvPicPr>
        <p:blipFill>
          <a:blip r:embed="rId3">
            <a:alphaModFix/>
          </a:blip>
          <a:stretch>
            <a:fillRect/>
          </a:stretch>
        </p:blipFill>
        <p:spPr>
          <a:xfrm>
            <a:off x="5571600" y="1091450"/>
            <a:ext cx="3187900" cy="3538449"/>
          </a:xfrm>
          <a:prstGeom prst="rect">
            <a:avLst/>
          </a:prstGeom>
          <a:noFill/>
          <a:ln w="9525" cap="flat" cmpd="sng">
            <a:solidFill>
              <a:schemeClr val="dk1"/>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9C49DEBF-DB28-B84F-DAD1-A68E762DA7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389368"/>
            <a:ext cx="85206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None/>
            </a:pPr>
            <a:r>
              <a:rPr lang="en-GB" sz="2300" b="1" dirty="0"/>
              <a:t>Training </a:t>
            </a:r>
            <a:r>
              <a:rPr lang="en-GB" sz="2300" b="1" dirty="0" err="1"/>
              <a:t>DensePPI</a:t>
            </a:r>
            <a:r>
              <a:rPr lang="en-GB" sz="2300" b="1" dirty="0"/>
              <a:t> model by Deep Learning Approach</a:t>
            </a:r>
            <a:endParaRPr sz="2300" b="1" dirty="0"/>
          </a:p>
        </p:txBody>
      </p:sp>
      <p:sp>
        <p:nvSpPr>
          <p:cNvPr id="179" name="Google Shape;179;p27"/>
          <p:cNvSpPr txBox="1">
            <a:spLocks noGrp="1"/>
          </p:cNvSpPr>
          <p:nvPr>
            <p:ph type="body" idx="1"/>
          </p:nvPr>
        </p:nvSpPr>
        <p:spPr>
          <a:xfrm>
            <a:off x="81112" y="985504"/>
            <a:ext cx="8816397" cy="3770400"/>
          </a:xfrm>
          <a:prstGeom prst="rect">
            <a:avLst/>
          </a:prstGeom>
        </p:spPr>
        <p:txBody>
          <a:bodyPr spcFirstLastPara="1" wrap="square" lIns="91425" tIns="91425" rIns="91425" bIns="91425" anchor="t" anchorCtr="0">
            <a:noAutofit/>
          </a:bodyPr>
          <a:lstStyle/>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The sub-images are processed by the </a:t>
            </a:r>
            <a:r>
              <a:rPr lang="en-US" sz="1400" b="0" i="0" u="none" strike="noStrike" dirty="0" err="1">
                <a:solidFill>
                  <a:srgbClr val="000000"/>
                </a:solidFill>
                <a:effectLst/>
                <a:latin typeface="Arial" panose="020B0604020202020204" pitchFamily="34" charset="0"/>
              </a:rPr>
              <a:t>DensePPI</a:t>
            </a:r>
            <a:r>
              <a:rPr lang="en-US" sz="1400" b="0" i="0" u="none" strike="noStrike" dirty="0">
                <a:solidFill>
                  <a:srgbClr val="000000"/>
                </a:solidFill>
                <a:effectLst/>
                <a:latin typeface="Arial" panose="020B0604020202020204" pitchFamily="34" charset="0"/>
              </a:rPr>
              <a:t> model, which incorporates the </a:t>
            </a:r>
            <a:r>
              <a:rPr lang="en-US" sz="1400" b="0" i="0" u="none" strike="noStrike" dirty="0" err="1">
                <a:solidFill>
                  <a:srgbClr val="000000"/>
                </a:solidFill>
                <a:effectLst/>
                <a:latin typeface="Arial" panose="020B0604020202020204" pitchFamily="34" charset="0"/>
              </a:rPr>
              <a:t>DenseNet</a:t>
            </a:r>
            <a:r>
              <a:rPr lang="en-US" sz="1400" b="0" i="0" u="none" strike="noStrike" dirty="0">
                <a:solidFill>
                  <a:srgbClr val="000000"/>
                </a:solidFill>
                <a:effectLst/>
                <a:latin typeface="Arial" panose="020B0604020202020204" pitchFamily="34" charset="0"/>
              </a:rPr>
              <a:t> 201 architecture. The </a:t>
            </a:r>
            <a:r>
              <a:rPr lang="en-US" sz="1400" b="0" i="0" u="none" strike="noStrike" dirty="0" err="1">
                <a:solidFill>
                  <a:srgbClr val="000000"/>
                </a:solidFill>
                <a:effectLst/>
                <a:latin typeface="Arial" panose="020B0604020202020204" pitchFamily="34" charset="0"/>
              </a:rPr>
              <a:t>DenseNet</a:t>
            </a:r>
            <a:r>
              <a:rPr lang="en-US" sz="1400" b="0" i="0" u="none" strike="noStrike" dirty="0">
                <a:solidFill>
                  <a:srgbClr val="000000"/>
                </a:solidFill>
                <a:effectLst/>
                <a:latin typeface="Arial" panose="020B0604020202020204" pitchFamily="34" charset="0"/>
              </a:rPr>
              <a:t> 201 architecture is depicted in next slide, showcasing its dense blocks, transition layers, and output layer.</a:t>
            </a:r>
            <a:endParaRPr lang="en-US" sz="1400" b="1" i="0" u="none" strike="noStrike" dirty="0">
              <a:solidFill>
                <a:srgbClr val="000000"/>
              </a:solidFill>
              <a:effectLst/>
              <a:latin typeface="Arial" panose="020B0604020202020204" pitchFamily="34" charset="0"/>
            </a:endParaRPr>
          </a:p>
          <a:p>
            <a:r>
              <a:rPr lang="en-US" sz="1400" b="1" i="0" u="none" strike="noStrike" dirty="0">
                <a:solidFill>
                  <a:srgbClr val="000000"/>
                </a:solidFill>
                <a:effectLst/>
                <a:latin typeface="Arial" panose="020B0604020202020204" pitchFamily="34" charset="0"/>
              </a:rPr>
              <a:t>Training Loop</a:t>
            </a:r>
            <a:r>
              <a:rPr lang="en-US" sz="1400" b="0" i="0" u="none" strike="noStrike" dirty="0">
                <a:solidFill>
                  <a:srgbClr val="000000"/>
                </a:solidFill>
                <a:effectLst/>
                <a:latin typeface="Arial" panose="020B0604020202020204" pitchFamily="34" charset="0"/>
              </a:rPr>
              <a:t>: The training loop iterates over </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a specified number of epochs (10 in this case). </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For each epoch, the model is set to training </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mode and processes the training data in </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batches. The optimizer updates the model </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weights based on the computed gradients.</a:t>
            </a:r>
            <a:endParaRPr lang="en-US" sz="1400" dirty="0">
              <a:effectLst/>
            </a:endParaRPr>
          </a:p>
          <a:p>
            <a:pPr marL="114300" indent="0" rtl="0">
              <a:spcBef>
                <a:spcPts val="0"/>
              </a:spcBef>
              <a:spcAft>
                <a:spcPts val="0"/>
              </a:spcAft>
              <a:buNone/>
            </a:pPr>
            <a:endParaRPr lang="en-US" sz="1400" b="1" i="0" u="none" strike="noStrike" dirty="0">
              <a:solidFill>
                <a:srgbClr val="000000"/>
              </a:solidFill>
              <a:effectLst/>
              <a:latin typeface="Arial" panose="020B0604020202020204" pitchFamily="34" charset="0"/>
            </a:endParaRPr>
          </a:p>
          <a:p>
            <a:r>
              <a:rPr lang="en-US" sz="1400" b="1" i="0" u="none" strike="noStrike" dirty="0">
                <a:solidFill>
                  <a:srgbClr val="000000"/>
                </a:solidFill>
                <a:effectLst/>
                <a:latin typeface="Arial" panose="020B0604020202020204" pitchFamily="34" charset="0"/>
              </a:rPr>
              <a:t>Confidence Score and Thresholding</a:t>
            </a:r>
            <a:r>
              <a:rPr lang="en-US" sz="1400" b="0" i="0" u="none" strike="noStrike" dirty="0">
                <a:solidFill>
                  <a:srgbClr val="000000"/>
                </a:solidFill>
                <a:effectLst/>
                <a:latin typeface="Arial" panose="020B0604020202020204" pitchFamily="34" charset="0"/>
              </a:rPr>
              <a:t>: </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The classification strategy takes into account</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the confidence scores for each sub-image. </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A threshold of 0.5 is applied to determine the </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final class label for the original PPI. For values &gt;=0.5 are considered 1 hence, positive and </a:t>
            </a:r>
            <a:endParaRPr lang="en-US" sz="1400" dirty="0">
              <a:effectLst/>
            </a:endParaRPr>
          </a:p>
          <a:p>
            <a:pPr marL="114300" indent="0" rtl="0">
              <a:spcBef>
                <a:spcPts val="0"/>
              </a:spcBef>
              <a:spcAft>
                <a:spcPts val="0"/>
              </a:spcAft>
              <a:buNone/>
            </a:pPr>
            <a:r>
              <a:rPr lang="en-US" sz="1400" b="0" i="0" u="none" strike="noStrike" dirty="0">
                <a:solidFill>
                  <a:srgbClr val="000000"/>
                </a:solidFill>
                <a:effectLst/>
                <a:latin typeface="Arial" panose="020B0604020202020204" pitchFamily="34" charset="0"/>
              </a:rPr>
              <a:t>&lt;0.5 considered 0, hence negative class.</a:t>
            </a:r>
            <a:endParaRPr lang="en-US" sz="1400" dirty="0">
              <a:effectLst/>
            </a:endParaRPr>
          </a:p>
          <a:p>
            <a:pPr marL="0" lvl="0" indent="0" algn="l" rtl="0">
              <a:spcBef>
                <a:spcPts val="0"/>
              </a:spcBef>
              <a:spcAft>
                <a:spcPts val="0"/>
              </a:spcAft>
              <a:buNone/>
            </a:pPr>
            <a:endParaRPr sz="1500" dirty="0">
              <a:solidFill>
                <a:schemeClr val="dk1"/>
              </a:solidFill>
            </a:endParaRPr>
          </a:p>
        </p:txBody>
      </p:sp>
      <p:pic>
        <p:nvPicPr>
          <p:cNvPr id="180" name="Google Shape;180;p27"/>
          <p:cNvPicPr preferRelativeResize="0"/>
          <p:nvPr/>
        </p:nvPicPr>
        <p:blipFill>
          <a:blip r:embed="rId3">
            <a:alphaModFix/>
          </a:blip>
          <a:stretch>
            <a:fillRect/>
          </a:stretch>
        </p:blipFill>
        <p:spPr>
          <a:xfrm>
            <a:off x="4253948" y="1991500"/>
            <a:ext cx="4218510" cy="2092349"/>
          </a:xfrm>
          <a:prstGeom prst="rect">
            <a:avLst/>
          </a:prstGeom>
          <a:noFill/>
          <a:ln w="9525" cap="flat" cmpd="sng">
            <a:solidFill>
              <a:schemeClr val="dk1"/>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9ABD90FB-9ABD-5C2D-EF3B-9B51410802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extLst>
      <p:ext uri="{BB962C8B-B14F-4D97-AF65-F5344CB8AC3E}">
        <p14:creationId xmlns:p14="http://schemas.microsoft.com/office/powerpoint/2010/main" val="440617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6" name="Google Shape;18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87" name="Google Shape;187;p28"/>
          <p:cNvPicPr preferRelativeResize="0"/>
          <p:nvPr/>
        </p:nvPicPr>
        <p:blipFill>
          <a:blip r:embed="rId3">
            <a:alphaModFix/>
          </a:blip>
          <a:stretch>
            <a:fillRect/>
          </a:stretch>
        </p:blipFill>
        <p:spPr>
          <a:xfrm>
            <a:off x="72887" y="0"/>
            <a:ext cx="9144000" cy="5143500"/>
          </a:xfrm>
          <a:prstGeom prst="rect">
            <a:avLst/>
          </a:prstGeom>
          <a:noFill/>
          <a:ln>
            <a:noFill/>
          </a:ln>
        </p:spPr>
      </p:pic>
      <p:sp>
        <p:nvSpPr>
          <p:cNvPr id="188" name="Google Shape;188;p28"/>
          <p:cNvSpPr txBox="1">
            <a:spLocks noGrp="1"/>
          </p:cNvSpPr>
          <p:nvPr>
            <p:ph type="title"/>
          </p:nvPr>
        </p:nvSpPr>
        <p:spPr>
          <a:xfrm>
            <a:off x="311700" y="445025"/>
            <a:ext cx="85206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None/>
            </a:pPr>
            <a:r>
              <a:rPr lang="en-GB" sz="2500" b="1"/>
              <a:t>DenseNet 201 Architecture</a:t>
            </a:r>
            <a:endParaRPr sz="2300" b="1"/>
          </a:p>
        </p:txBody>
      </p:sp>
      <p:sp>
        <p:nvSpPr>
          <p:cNvPr id="2" name="Slide Number Placeholder 1">
            <a:extLst>
              <a:ext uri="{FF2B5EF4-FFF2-40B4-BE49-F238E27FC236}">
                <a16:creationId xmlns:a16="http://schemas.microsoft.com/office/drawing/2014/main" id="{0F25AB3D-F9EA-4703-5335-D25BE6996D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1BAA-0187-58FD-1A19-DCB0BCA6A257}"/>
              </a:ext>
            </a:extLst>
          </p:cNvPr>
          <p:cNvSpPr>
            <a:spLocks noGrp="1"/>
          </p:cNvSpPr>
          <p:nvPr>
            <p:ph type="title"/>
          </p:nvPr>
        </p:nvSpPr>
        <p:spPr>
          <a:xfrm>
            <a:off x="311700" y="87466"/>
            <a:ext cx="8520600" cy="572494"/>
          </a:xfrm>
          <a:solidFill>
            <a:schemeClr val="accent1"/>
          </a:solidFill>
          <a:ln w="12700">
            <a:solidFill>
              <a:schemeClr val="tx1"/>
            </a:solidFill>
          </a:ln>
        </p:spPr>
        <p:txBody>
          <a:bodyPr>
            <a:normAutofit fontScale="90000"/>
          </a:bodyPr>
          <a:lstStyle/>
          <a:p>
            <a:pPr algn="ctr"/>
            <a:r>
              <a:rPr lang="en-GB" sz="2800" b="1" dirty="0"/>
              <a:t>Results and Discussions</a:t>
            </a:r>
            <a:endParaRPr lang="en-US" b="1" dirty="0"/>
          </a:p>
        </p:txBody>
      </p:sp>
      <p:graphicFrame>
        <p:nvGraphicFramePr>
          <p:cNvPr id="4" name="Diagram 3">
            <a:extLst>
              <a:ext uri="{FF2B5EF4-FFF2-40B4-BE49-F238E27FC236}">
                <a16:creationId xmlns:a16="http://schemas.microsoft.com/office/drawing/2014/main" id="{5072CFFB-A3D8-FD75-6307-210DB18AE733}"/>
              </a:ext>
            </a:extLst>
          </p:cNvPr>
          <p:cNvGraphicFramePr/>
          <p:nvPr/>
        </p:nvGraphicFramePr>
        <p:xfrm>
          <a:off x="975355" y="539750"/>
          <a:ext cx="7308300" cy="4676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FB66DAB-89FD-4ACA-B095-29B89F5192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extLst>
      <p:ext uri="{BB962C8B-B14F-4D97-AF65-F5344CB8AC3E}">
        <p14:creationId xmlns:p14="http://schemas.microsoft.com/office/powerpoint/2010/main" val="32264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1" name="Google Shape;20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02" name="Google Shape;202;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3" name="Google Shape;203;p30"/>
          <p:cNvSpPr txBox="1">
            <a:spLocks noGrp="1"/>
          </p:cNvSpPr>
          <p:nvPr>
            <p:ph type="title"/>
          </p:nvPr>
        </p:nvSpPr>
        <p:spPr>
          <a:xfrm>
            <a:off x="311700" y="311850"/>
            <a:ext cx="85206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None/>
            </a:pPr>
            <a:r>
              <a:rPr lang="en-GB" sz="2500" b="1"/>
              <a:t>Evaluation Metrics</a:t>
            </a:r>
            <a:endParaRPr sz="2300" b="1"/>
          </a:p>
        </p:txBody>
      </p:sp>
      <p:sp>
        <p:nvSpPr>
          <p:cNvPr id="2" name="Slide Number Placeholder 1">
            <a:extLst>
              <a:ext uri="{FF2B5EF4-FFF2-40B4-BE49-F238E27FC236}">
                <a16:creationId xmlns:a16="http://schemas.microsoft.com/office/drawing/2014/main" id="{B2E877BB-0557-AB68-11C7-0F33AB7FDF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1" name="Google Shape;211;p31"/>
          <p:cNvSpPr txBox="1">
            <a:spLocks noGrp="1"/>
          </p:cNvSpPr>
          <p:nvPr>
            <p:ph type="title"/>
          </p:nvPr>
        </p:nvSpPr>
        <p:spPr>
          <a:xfrm>
            <a:off x="112920" y="115030"/>
            <a:ext cx="8959517" cy="564237"/>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dirty="0">
                <a:latin typeface="+mj-lt"/>
                <a:ea typeface="Times New Roman"/>
                <a:cs typeface="Times New Roman"/>
                <a:sym typeface="Times New Roman"/>
              </a:rPr>
              <a:t>Overall Workflow diagram for Active site prediction in PPI at residue level</a:t>
            </a:r>
            <a:endParaRPr sz="1900" b="1" dirty="0">
              <a:latin typeface="+mj-lt"/>
            </a:endParaRPr>
          </a:p>
        </p:txBody>
      </p:sp>
      <p:sp>
        <p:nvSpPr>
          <p:cNvPr id="5" name="TextBox 4">
            <a:extLst>
              <a:ext uri="{FF2B5EF4-FFF2-40B4-BE49-F238E27FC236}">
                <a16:creationId xmlns:a16="http://schemas.microsoft.com/office/drawing/2014/main" id="{6FA9488C-C886-5444-C9E9-64C3CAE763FA}"/>
              </a:ext>
            </a:extLst>
          </p:cNvPr>
          <p:cNvSpPr txBox="1"/>
          <p:nvPr/>
        </p:nvSpPr>
        <p:spPr>
          <a:xfrm>
            <a:off x="202755" y="1205412"/>
            <a:ext cx="1379552" cy="415498"/>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700" b="1" dirty="0">
                <a:effectLst/>
              </a:rPr>
              <a:t>Interatomic Distance Matrix of PPI at residue level in csv format</a:t>
            </a:r>
            <a:endParaRPr lang="en-US" sz="700" b="1" dirty="0"/>
          </a:p>
        </p:txBody>
      </p:sp>
      <p:sp>
        <p:nvSpPr>
          <p:cNvPr id="6" name="TextBox 5">
            <a:extLst>
              <a:ext uri="{FF2B5EF4-FFF2-40B4-BE49-F238E27FC236}">
                <a16:creationId xmlns:a16="http://schemas.microsoft.com/office/drawing/2014/main" id="{DC8E6ED5-9A66-8F63-B67D-A5B2177A9D85}"/>
              </a:ext>
            </a:extLst>
          </p:cNvPr>
          <p:cNvSpPr txBox="1"/>
          <p:nvPr/>
        </p:nvSpPr>
        <p:spPr>
          <a:xfrm>
            <a:off x="202755" y="1945928"/>
            <a:ext cx="1379552" cy="307777"/>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700" b="1" dirty="0">
                <a:effectLst/>
              </a:rPr>
              <a:t>Sequence level information of protein chains</a:t>
            </a:r>
            <a:endParaRPr lang="en-US" sz="700" b="1" dirty="0"/>
          </a:p>
        </p:txBody>
      </p:sp>
      <p:sp>
        <p:nvSpPr>
          <p:cNvPr id="7" name="TextBox 6">
            <a:extLst>
              <a:ext uri="{FF2B5EF4-FFF2-40B4-BE49-F238E27FC236}">
                <a16:creationId xmlns:a16="http://schemas.microsoft.com/office/drawing/2014/main" id="{4C31A73E-2430-73EC-9F9F-CB76C7B040DC}"/>
              </a:ext>
            </a:extLst>
          </p:cNvPr>
          <p:cNvSpPr txBox="1"/>
          <p:nvPr/>
        </p:nvSpPr>
        <p:spPr>
          <a:xfrm>
            <a:off x="2279370" y="864277"/>
            <a:ext cx="1632672" cy="415498"/>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700" b="1" dirty="0">
                <a:effectLst/>
              </a:rPr>
              <a:t>Structure information of (Positive PPI +Negative PPI) dataset prepared </a:t>
            </a:r>
            <a:endParaRPr lang="en-US" sz="700" b="1" dirty="0"/>
          </a:p>
        </p:txBody>
      </p:sp>
      <p:sp>
        <p:nvSpPr>
          <p:cNvPr id="9" name="Oval 8">
            <a:extLst>
              <a:ext uri="{FF2B5EF4-FFF2-40B4-BE49-F238E27FC236}">
                <a16:creationId xmlns:a16="http://schemas.microsoft.com/office/drawing/2014/main" id="{6E450639-CE6A-86BC-6BD6-2E2ED05AB44E}"/>
              </a:ext>
            </a:extLst>
          </p:cNvPr>
          <p:cNvSpPr/>
          <p:nvPr/>
        </p:nvSpPr>
        <p:spPr>
          <a:xfrm>
            <a:off x="2841745" y="2278306"/>
            <a:ext cx="1418828" cy="653163"/>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err="1">
                <a:solidFill>
                  <a:schemeClr val="tx1"/>
                </a:solidFill>
              </a:rPr>
              <a:t>Colour</a:t>
            </a:r>
            <a:r>
              <a:rPr lang="en-US" sz="700" b="1" dirty="0">
                <a:solidFill>
                  <a:schemeClr val="tx1"/>
                </a:solidFill>
              </a:rPr>
              <a:t> Encoding strategy to map Bigram Interaction of Amino Acid to the </a:t>
            </a:r>
            <a:r>
              <a:rPr lang="en-US" sz="700" b="1" dirty="0" err="1">
                <a:solidFill>
                  <a:schemeClr val="tx1"/>
                </a:solidFill>
              </a:rPr>
              <a:t>LookUp</a:t>
            </a:r>
            <a:r>
              <a:rPr lang="en-US" sz="700" b="1" dirty="0">
                <a:solidFill>
                  <a:schemeClr val="tx1"/>
                </a:solidFill>
              </a:rPr>
              <a:t> table </a:t>
            </a:r>
          </a:p>
        </p:txBody>
      </p:sp>
      <p:sp>
        <p:nvSpPr>
          <p:cNvPr id="10" name="TextBox 9">
            <a:extLst>
              <a:ext uri="{FF2B5EF4-FFF2-40B4-BE49-F238E27FC236}">
                <a16:creationId xmlns:a16="http://schemas.microsoft.com/office/drawing/2014/main" id="{E9BE577E-5078-84CE-1110-F18DE4268F99}"/>
              </a:ext>
            </a:extLst>
          </p:cNvPr>
          <p:cNvSpPr txBox="1"/>
          <p:nvPr/>
        </p:nvSpPr>
        <p:spPr>
          <a:xfrm>
            <a:off x="4490971" y="2398253"/>
            <a:ext cx="1200269" cy="415498"/>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700" b="1" dirty="0"/>
              <a:t>PNG images generated for (Positive PPI +Negative PPI)</a:t>
            </a:r>
          </a:p>
        </p:txBody>
      </p:sp>
      <p:sp>
        <p:nvSpPr>
          <p:cNvPr id="11" name="TextBox 10">
            <a:extLst>
              <a:ext uri="{FF2B5EF4-FFF2-40B4-BE49-F238E27FC236}">
                <a16:creationId xmlns:a16="http://schemas.microsoft.com/office/drawing/2014/main" id="{615A1599-8CC6-66E2-9E4C-39B44B003114}"/>
              </a:ext>
            </a:extLst>
          </p:cNvPr>
          <p:cNvSpPr txBox="1"/>
          <p:nvPr/>
        </p:nvSpPr>
        <p:spPr>
          <a:xfrm>
            <a:off x="4789005" y="871876"/>
            <a:ext cx="2119024" cy="415498"/>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700" b="1" dirty="0">
                <a:effectLst/>
              </a:rPr>
              <a:t>Heatmaps generated based on PPI distance visualization </a:t>
            </a:r>
            <a:r>
              <a:rPr lang="en-US" sz="700" b="1" dirty="0" err="1">
                <a:effectLst/>
              </a:rPr>
              <a:t>colour</a:t>
            </a:r>
            <a:r>
              <a:rPr lang="en-US" sz="700" b="1" dirty="0">
                <a:effectLst/>
              </a:rPr>
              <a:t> spectrum for future validation purpose</a:t>
            </a:r>
            <a:endParaRPr lang="en-US" sz="700" b="1" dirty="0"/>
          </a:p>
        </p:txBody>
      </p:sp>
      <p:sp>
        <p:nvSpPr>
          <p:cNvPr id="13" name="Oval 12">
            <a:extLst>
              <a:ext uri="{FF2B5EF4-FFF2-40B4-BE49-F238E27FC236}">
                <a16:creationId xmlns:a16="http://schemas.microsoft.com/office/drawing/2014/main" id="{48709CD9-78D3-C9FE-8148-23A4687E5A10}"/>
              </a:ext>
            </a:extLst>
          </p:cNvPr>
          <p:cNvSpPr/>
          <p:nvPr/>
        </p:nvSpPr>
        <p:spPr>
          <a:xfrm>
            <a:off x="5845168" y="2358559"/>
            <a:ext cx="1362326" cy="514877"/>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rPr>
              <a:t>Sliding Window approach with fixed dimension and stride</a:t>
            </a:r>
          </a:p>
        </p:txBody>
      </p:sp>
      <p:pic>
        <p:nvPicPr>
          <p:cNvPr id="18" name="Google Shape;173;p26">
            <a:extLst>
              <a:ext uri="{FF2B5EF4-FFF2-40B4-BE49-F238E27FC236}">
                <a16:creationId xmlns:a16="http://schemas.microsoft.com/office/drawing/2014/main" id="{A3D013FF-129B-44B1-2033-106D5591CA54}"/>
              </a:ext>
            </a:extLst>
          </p:cNvPr>
          <p:cNvPicPr preferRelativeResize="0"/>
          <p:nvPr/>
        </p:nvPicPr>
        <p:blipFill>
          <a:blip r:embed="rId3">
            <a:alphaModFix/>
          </a:blip>
          <a:stretch>
            <a:fillRect/>
          </a:stretch>
        </p:blipFill>
        <p:spPr>
          <a:xfrm>
            <a:off x="7429763" y="2116324"/>
            <a:ext cx="1523813" cy="1630290"/>
          </a:xfrm>
          <a:prstGeom prst="rect">
            <a:avLst/>
          </a:prstGeom>
          <a:noFill/>
          <a:ln w="9525" cap="flat" cmpd="sng">
            <a:solidFill>
              <a:schemeClr val="dk1"/>
            </a:solidFill>
            <a:prstDash val="solid"/>
            <a:round/>
            <a:headEnd type="none" w="sm" len="sm"/>
            <a:tailEnd type="none" w="sm" len="sm"/>
          </a:ln>
        </p:spPr>
      </p:pic>
      <p:sp>
        <p:nvSpPr>
          <p:cNvPr id="19" name="TextBox 18">
            <a:extLst>
              <a:ext uri="{FF2B5EF4-FFF2-40B4-BE49-F238E27FC236}">
                <a16:creationId xmlns:a16="http://schemas.microsoft.com/office/drawing/2014/main" id="{DFBED6BA-70FE-DD5B-D96C-47084AE95A6A}"/>
              </a:ext>
            </a:extLst>
          </p:cNvPr>
          <p:cNvSpPr txBox="1"/>
          <p:nvPr/>
        </p:nvSpPr>
        <p:spPr>
          <a:xfrm>
            <a:off x="5270300" y="3170756"/>
            <a:ext cx="1362326" cy="415498"/>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700" b="1" dirty="0"/>
              <a:t>Sub-images generated for (Positive PPI +Negative PPI)</a:t>
            </a:r>
          </a:p>
        </p:txBody>
      </p:sp>
      <p:sp>
        <p:nvSpPr>
          <p:cNvPr id="20" name="Oval 19">
            <a:extLst>
              <a:ext uri="{FF2B5EF4-FFF2-40B4-BE49-F238E27FC236}">
                <a16:creationId xmlns:a16="http://schemas.microsoft.com/office/drawing/2014/main" id="{98546867-E5EC-4653-BD62-91FC02277253}"/>
              </a:ext>
            </a:extLst>
          </p:cNvPr>
          <p:cNvSpPr/>
          <p:nvPr/>
        </p:nvSpPr>
        <p:spPr>
          <a:xfrm>
            <a:off x="3476377" y="3087646"/>
            <a:ext cx="1568392" cy="595242"/>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rPr>
              <a:t>Sub-images fed as input into DenseNet201 model for training and testing purpose </a:t>
            </a:r>
          </a:p>
        </p:txBody>
      </p:sp>
      <p:sp>
        <p:nvSpPr>
          <p:cNvPr id="21" name="TextBox 20">
            <a:extLst>
              <a:ext uri="{FF2B5EF4-FFF2-40B4-BE49-F238E27FC236}">
                <a16:creationId xmlns:a16="http://schemas.microsoft.com/office/drawing/2014/main" id="{C194E455-A23C-3A5F-FBFC-19E6CC75C6DE}"/>
              </a:ext>
            </a:extLst>
          </p:cNvPr>
          <p:cNvSpPr txBox="1"/>
          <p:nvPr/>
        </p:nvSpPr>
        <p:spPr>
          <a:xfrm>
            <a:off x="1861726" y="3129660"/>
            <a:ext cx="1362326" cy="52322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700" b="1" dirty="0"/>
              <a:t>Classification strategy based on confidence score -&gt; [0,1] compared with threshold 0.5</a:t>
            </a:r>
          </a:p>
        </p:txBody>
      </p:sp>
      <p:sp>
        <p:nvSpPr>
          <p:cNvPr id="22" name="TextBox 21">
            <a:extLst>
              <a:ext uri="{FF2B5EF4-FFF2-40B4-BE49-F238E27FC236}">
                <a16:creationId xmlns:a16="http://schemas.microsoft.com/office/drawing/2014/main" id="{447BDBBD-30C7-0F3E-0855-7E2CBBBBFF91}"/>
              </a:ext>
            </a:extLst>
          </p:cNvPr>
          <p:cNvSpPr txBox="1"/>
          <p:nvPr/>
        </p:nvSpPr>
        <p:spPr>
          <a:xfrm>
            <a:off x="244346" y="3177366"/>
            <a:ext cx="1362326" cy="415498"/>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700" b="1" dirty="0"/>
              <a:t>Prediction Evaluation and </a:t>
            </a:r>
          </a:p>
          <a:p>
            <a:pPr algn="ctr"/>
            <a:r>
              <a:rPr lang="en-US" sz="700" b="1" dirty="0"/>
              <a:t>Performance metric generation</a:t>
            </a:r>
          </a:p>
        </p:txBody>
      </p:sp>
      <p:sp>
        <p:nvSpPr>
          <p:cNvPr id="23" name="TextBox 22">
            <a:extLst>
              <a:ext uri="{FF2B5EF4-FFF2-40B4-BE49-F238E27FC236}">
                <a16:creationId xmlns:a16="http://schemas.microsoft.com/office/drawing/2014/main" id="{D19393CB-7C5F-8309-1C8F-D7E37627D313}"/>
              </a:ext>
            </a:extLst>
          </p:cNvPr>
          <p:cNvSpPr txBox="1"/>
          <p:nvPr/>
        </p:nvSpPr>
        <p:spPr>
          <a:xfrm>
            <a:off x="76195" y="1678763"/>
            <a:ext cx="1506112" cy="230832"/>
          </a:xfrm>
          <a:prstGeom prst="rect">
            <a:avLst/>
          </a:prstGeom>
          <a:ln w="19050">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900" b="1" dirty="0"/>
              <a:t>PDB Parsed Data</a:t>
            </a:r>
          </a:p>
        </p:txBody>
      </p:sp>
      <p:sp>
        <p:nvSpPr>
          <p:cNvPr id="24" name="Rectangle 23">
            <a:extLst>
              <a:ext uri="{FF2B5EF4-FFF2-40B4-BE49-F238E27FC236}">
                <a16:creationId xmlns:a16="http://schemas.microsoft.com/office/drawing/2014/main" id="{0E95EE94-5F7D-E070-E2E8-D45F7825B4EA}"/>
              </a:ext>
            </a:extLst>
          </p:cNvPr>
          <p:cNvSpPr/>
          <p:nvPr/>
        </p:nvSpPr>
        <p:spPr>
          <a:xfrm>
            <a:off x="87463" y="1023617"/>
            <a:ext cx="1572038" cy="1287175"/>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8" name="Connector: Elbow 27">
            <a:extLst>
              <a:ext uri="{FF2B5EF4-FFF2-40B4-BE49-F238E27FC236}">
                <a16:creationId xmlns:a16="http://schemas.microsoft.com/office/drawing/2014/main" id="{634454C6-A069-363C-E97A-A78FD52F2416}"/>
              </a:ext>
            </a:extLst>
          </p:cNvPr>
          <p:cNvCxnSpPr>
            <a:cxnSpLocks/>
            <a:stCxn id="24" idx="0"/>
            <a:endCxn id="7" idx="1"/>
          </p:cNvCxnSpPr>
          <p:nvPr/>
        </p:nvCxnSpPr>
        <p:spPr>
          <a:xfrm rot="16200000" flipH="1">
            <a:off x="1552221" y="344877"/>
            <a:ext cx="48409" cy="1405888"/>
          </a:xfrm>
          <a:prstGeom prst="bentConnector4">
            <a:avLst>
              <a:gd name="adj1" fmla="val -472226"/>
              <a:gd name="adj2" fmla="val 7795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E2595D0-9783-1D99-AEAC-7DD224217550}"/>
              </a:ext>
            </a:extLst>
          </p:cNvPr>
          <p:cNvCxnSpPr>
            <a:cxnSpLocks/>
            <a:stCxn id="24" idx="2"/>
            <a:endCxn id="225" idx="1"/>
          </p:cNvCxnSpPr>
          <p:nvPr/>
        </p:nvCxnSpPr>
        <p:spPr>
          <a:xfrm rot="16200000" flipH="1">
            <a:off x="1029743" y="2154530"/>
            <a:ext cx="293414" cy="60593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6B68A0C-0C48-1113-47B1-9B367B33DB59}"/>
              </a:ext>
            </a:extLst>
          </p:cNvPr>
          <p:cNvCxnSpPr>
            <a:cxnSpLocks/>
            <a:stCxn id="225" idx="3"/>
            <a:endCxn id="9" idx="2"/>
          </p:cNvCxnSpPr>
          <p:nvPr/>
        </p:nvCxnSpPr>
        <p:spPr>
          <a:xfrm>
            <a:off x="2628729" y="2604206"/>
            <a:ext cx="213016" cy="6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67E8CDE-A4B5-78FC-D54C-1FAE36EECD1A}"/>
              </a:ext>
            </a:extLst>
          </p:cNvPr>
          <p:cNvCxnSpPr>
            <a:cxnSpLocks/>
            <a:stCxn id="9" idx="6"/>
            <a:endCxn id="10" idx="1"/>
          </p:cNvCxnSpPr>
          <p:nvPr/>
        </p:nvCxnSpPr>
        <p:spPr>
          <a:xfrm>
            <a:off x="4260573" y="2604888"/>
            <a:ext cx="230398" cy="11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0F0A19-CF8F-7EE6-5704-CF8A9AC46732}"/>
              </a:ext>
            </a:extLst>
          </p:cNvPr>
          <p:cNvCxnSpPr>
            <a:cxnSpLocks/>
            <a:stCxn id="10" idx="3"/>
            <a:endCxn id="13" idx="2"/>
          </p:cNvCxnSpPr>
          <p:nvPr/>
        </p:nvCxnSpPr>
        <p:spPr>
          <a:xfrm>
            <a:off x="5691240" y="2606002"/>
            <a:ext cx="153928" cy="99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B037CF3D-D4BF-0892-AFCC-9E17DB615038}"/>
              </a:ext>
            </a:extLst>
          </p:cNvPr>
          <p:cNvCxnSpPr>
            <a:stCxn id="13" idx="4"/>
            <a:endCxn id="19" idx="0"/>
          </p:cNvCxnSpPr>
          <p:nvPr/>
        </p:nvCxnSpPr>
        <p:spPr>
          <a:xfrm rot="5400000">
            <a:off x="6090237" y="2734662"/>
            <a:ext cx="297320" cy="57486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2177DAA2-9CC2-774D-1CF3-357E8CDAE542}"/>
              </a:ext>
            </a:extLst>
          </p:cNvPr>
          <p:cNvCxnSpPr>
            <a:stCxn id="19" idx="1"/>
            <a:endCxn id="20" idx="6"/>
          </p:cNvCxnSpPr>
          <p:nvPr/>
        </p:nvCxnSpPr>
        <p:spPr>
          <a:xfrm flipH="1">
            <a:off x="5044769" y="3378505"/>
            <a:ext cx="225531" cy="67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B5754EAD-B9D6-C3CF-2724-C749723755CB}"/>
              </a:ext>
            </a:extLst>
          </p:cNvPr>
          <p:cNvCxnSpPr>
            <a:cxnSpLocks/>
            <a:stCxn id="20" idx="2"/>
            <a:endCxn id="21" idx="3"/>
          </p:cNvCxnSpPr>
          <p:nvPr/>
        </p:nvCxnSpPr>
        <p:spPr>
          <a:xfrm flipH="1">
            <a:off x="3224052" y="3385267"/>
            <a:ext cx="252325" cy="6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AF83D6DA-72F2-CA03-F629-1D7A27815F26}"/>
              </a:ext>
            </a:extLst>
          </p:cNvPr>
          <p:cNvCxnSpPr>
            <a:cxnSpLocks/>
          </p:cNvCxnSpPr>
          <p:nvPr/>
        </p:nvCxnSpPr>
        <p:spPr>
          <a:xfrm flipH="1">
            <a:off x="1604339" y="3376195"/>
            <a:ext cx="252325" cy="77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2" name="Google Shape;182;p29">
            <a:extLst>
              <a:ext uri="{FF2B5EF4-FFF2-40B4-BE49-F238E27FC236}">
                <a16:creationId xmlns:a16="http://schemas.microsoft.com/office/drawing/2014/main" id="{F2BB99CC-0D53-3DCA-EFFA-918EF0A6556F}"/>
              </a:ext>
            </a:extLst>
          </p:cNvPr>
          <p:cNvPicPr preferRelativeResize="0"/>
          <p:nvPr/>
        </p:nvPicPr>
        <p:blipFill>
          <a:blip r:embed="rId4">
            <a:alphaModFix/>
          </a:blip>
          <a:stretch>
            <a:fillRect/>
          </a:stretch>
        </p:blipFill>
        <p:spPr>
          <a:xfrm>
            <a:off x="3559339" y="3816421"/>
            <a:ext cx="1402467" cy="1201110"/>
          </a:xfrm>
          <a:prstGeom prst="rect">
            <a:avLst/>
          </a:prstGeom>
          <a:noFill/>
          <a:ln w="9525" cap="flat" cmpd="sng">
            <a:solidFill>
              <a:schemeClr val="dk1"/>
            </a:solidFill>
            <a:prstDash val="solid"/>
            <a:round/>
            <a:headEnd type="none" w="sm" len="sm"/>
            <a:tailEnd type="none" w="sm" len="sm"/>
          </a:ln>
        </p:spPr>
      </p:pic>
      <p:sp>
        <p:nvSpPr>
          <p:cNvPr id="225" name="TextBox 224">
            <a:extLst>
              <a:ext uri="{FF2B5EF4-FFF2-40B4-BE49-F238E27FC236}">
                <a16:creationId xmlns:a16="http://schemas.microsoft.com/office/drawing/2014/main" id="{23214034-2153-8B31-7229-237CB09C47D6}"/>
              </a:ext>
            </a:extLst>
          </p:cNvPr>
          <p:cNvSpPr txBox="1"/>
          <p:nvPr/>
        </p:nvSpPr>
        <p:spPr>
          <a:xfrm>
            <a:off x="1479419" y="2342596"/>
            <a:ext cx="1149310" cy="523220"/>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700" b="1" dirty="0">
                <a:effectLst/>
              </a:rPr>
              <a:t>Sequence information of (Positive PPI +Negative PPI) dataset provided </a:t>
            </a:r>
            <a:endParaRPr lang="en-US" sz="700" b="1" dirty="0"/>
          </a:p>
        </p:txBody>
      </p:sp>
      <p:cxnSp>
        <p:nvCxnSpPr>
          <p:cNvPr id="245" name="Straight Connector 244">
            <a:extLst>
              <a:ext uri="{FF2B5EF4-FFF2-40B4-BE49-F238E27FC236}">
                <a16:creationId xmlns:a16="http://schemas.microsoft.com/office/drawing/2014/main" id="{93B86AF8-00FB-BD43-D381-40F96778C94A}"/>
              </a:ext>
            </a:extLst>
          </p:cNvPr>
          <p:cNvCxnSpPr>
            <a:cxnSpLocks/>
            <a:stCxn id="13" idx="6"/>
          </p:cNvCxnSpPr>
          <p:nvPr/>
        </p:nvCxnSpPr>
        <p:spPr>
          <a:xfrm>
            <a:off x="7207494" y="2615998"/>
            <a:ext cx="22226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4700217-EC30-1F99-A7C0-FFEB764EE01B}"/>
              </a:ext>
            </a:extLst>
          </p:cNvPr>
          <p:cNvCxnSpPr>
            <a:cxnSpLocks/>
          </p:cNvCxnSpPr>
          <p:nvPr/>
        </p:nvCxnSpPr>
        <p:spPr>
          <a:xfrm>
            <a:off x="6632626" y="3324645"/>
            <a:ext cx="797137" cy="1276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2AD8277-898F-7CBC-1A51-F171A0A4D036}"/>
              </a:ext>
            </a:extLst>
          </p:cNvPr>
          <p:cNvCxnSpPr>
            <a:cxnSpLocks/>
            <a:stCxn id="7" idx="3"/>
            <a:endCxn id="11" idx="1"/>
          </p:cNvCxnSpPr>
          <p:nvPr/>
        </p:nvCxnSpPr>
        <p:spPr>
          <a:xfrm>
            <a:off x="3912042" y="1072026"/>
            <a:ext cx="876963" cy="75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E806CD8-EEAF-0AE9-0F73-21177B82477E}"/>
              </a:ext>
            </a:extLst>
          </p:cNvPr>
          <p:cNvCxnSpPr>
            <a:cxnSpLocks/>
            <a:stCxn id="20" idx="4"/>
            <a:endCxn id="202" idx="0"/>
          </p:cNvCxnSpPr>
          <p:nvPr/>
        </p:nvCxnSpPr>
        <p:spPr>
          <a:xfrm>
            <a:off x="4260573" y="3682888"/>
            <a:ext cx="0" cy="13353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3A92881-1691-0A7E-95B8-F87B35D02C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55"/>
                                        </p:tgtEl>
                                        <p:attrNameLst>
                                          <p:attrName>style.visibility</p:attrName>
                                        </p:attrNameLst>
                                      </p:cBhvr>
                                      <p:to>
                                        <p:strVal val="visible"/>
                                      </p:to>
                                    </p:set>
                                    <p:animEffect transition="in" filter="fade">
                                      <p:cBhvr>
                                        <p:cTn id="41" dur="1000"/>
                                        <p:tgtEl>
                                          <p:spTgt spid="255"/>
                                        </p:tgtEl>
                                      </p:cBhvr>
                                    </p:animEffect>
                                    <p:anim calcmode="lin" valueType="num">
                                      <p:cBhvr>
                                        <p:cTn id="42" dur="1000" fill="hold"/>
                                        <p:tgtEl>
                                          <p:spTgt spid="255"/>
                                        </p:tgtEl>
                                        <p:attrNameLst>
                                          <p:attrName>ppt_x</p:attrName>
                                        </p:attrNameLst>
                                      </p:cBhvr>
                                      <p:tavLst>
                                        <p:tav tm="0">
                                          <p:val>
                                            <p:strVal val="#ppt_x"/>
                                          </p:val>
                                        </p:tav>
                                        <p:tav tm="100000">
                                          <p:val>
                                            <p:strVal val="#ppt_x"/>
                                          </p:val>
                                        </p:tav>
                                      </p:tavLst>
                                    </p:anim>
                                    <p:anim calcmode="lin" valueType="num">
                                      <p:cBhvr>
                                        <p:cTn id="43" dur="1000" fill="hold"/>
                                        <p:tgtEl>
                                          <p:spTgt spid="25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1000" fill="hold"/>
                                        <p:tgtEl>
                                          <p:spTgt spid="3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25"/>
                                        </p:tgtEl>
                                        <p:attrNameLst>
                                          <p:attrName>style.visibility</p:attrName>
                                        </p:attrNameLst>
                                      </p:cBhvr>
                                      <p:to>
                                        <p:strVal val="visible"/>
                                      </p:to>
                                    </p:set>
                                    <p:animEffect transition="in" filter="fade">
                                      <p:cBhvr>
                                        <p:cTn id="58" dur="1000"/>
                                        <p:tgtEl>
                                          <p:spTgt spid="225"/>
                                        </p:tgtEl>
                                      </p:cBhvr>
                                    </p:animEffect>
                                    <p:anim calcmode="lin" valueType="num">
                                      <p:cBhvr>
                                        <p:cTn id="59" dur="1000" fill="hold"/>
                                        <p:tgtEl>
                                          <p:spTgt spid="225"/>
                                        </p:tgtEl>
                                        <p:attrNameLst>
                                          <p:attrName>ppt_x</p:attrName>
                                        </p:attrNameLst>
                                      </p:cBhvr>
                                      <p:tavLst>
                                        <p:tav tm="0">
                                          <p:val>
                                            <p:strVal val="#ppt_x"/>
                                          </p:val>
                                        </p:tav>
                                        <p:tav tm="100000">
                                          <p:val>
                                            <p:strVal val="#ppt_x"/>
                                          </p:val>
                                        </p:tav>
                                      </p:tavLst>
                                    </p:anim>
                                    <p:anim calcmode="lin" valueType="num">
                                      <p:cBhvr>
                                        <p:cTn id="60" dur="1000" fill="hold"/>
                                        <p:tgtEl>
                                          <p:spTgt spid="22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1000"/>
                                        <p:tgtEl>
                                          <p:spTgt spid="51"/>
                                        </p:tgtEl>
                                      </p:cBhvr>
                                    </p:animEffect>
                                    <p:anim calcmode="lin" valueType="num">
                                      <p:cBhvr>
                                        <p:cTn id="66" dur="1000" fill="hold"/>
                                        <p:tgtEl>
                                          <p:spTgt spid="51"/>
                                        </p:tgtEl>
                                        <p:attrNameLst>
                                          <p:attrName>ppt_x</p:attrName>
                                        </p:attrNameLst>
                                      </p:cBhvr>
                                      <p:tavLst>
                                        <p:tav tm="0">
                                          <p:val>
                                            <p:strVal val="#ppt_x"/>
                                          </p:val>
                                        </p:tav>
                                        <p:tav tm="100000">
                                          <p:val>
                                            <p:strVal val="#ppt_x"/>
                                          </p:val>
                                        </p:tav>
                                      </p:tavLst>
                                    </p:anim>
                                    <p:anim calcmode="lin" valueType="num">
                                      <p:cBhvr>
                                        <p:cTn id="67" dur="1000" fill="hold"/>
                                        <p:tgtEl>
                                          <p:spTgt spid="5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1000"/>
                                        <p:tgtEl>
                                          <p:spTgt spid="54"/>
                                        </p:tgtEl>
                                      </p:cBhvr>
                                    </p:animEffect>
                                    <p:anim calcmode="lin" valueType="num">
                                      <p:cBhvr>
                                        <p:cTn id="78" dur="1000" fill="hold"/>
                                        <p:tgtEl>
                                          <p:spTgt spid="54"/>
                                        </p:tgtEl>
                                        <p:attrNameLst>
                                          <p:attrName>ppt_x</p:attrName>
                                        </p:attrNameLst>
                                      </p:cBhvr>
                                      <p:tavLst>
                                        <p:tav tm="0">
                                          <p:val>
                                            <p:strVal val="#ppt_x"/>
                                          </p:val>
                                        </p:tav>
                                        <p:tav tm="100000">
                                          <p:val>
                                            <p:strVal val="#ppt_x"/>
                                          </p:val>
                                        </p:tav>
                                      </p:tavLst>
                                    </p:anim>
                                    <p:anim calcmode="lin" valueType="num">
                                      <p:cBhvr>
                                        <p:cTn id="79" dur="1000" fill="hold"/>
                                        <p:tgtEl>
                                          <p:spTgt spid="5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1000"/>
                                        <p:tgtEl>
                                          <p:spTgt spid="10"/>
                                        </p:tgtEl>
                                      </p:cBhvr>
                                    </p:animEffect>
                                    <p:anim calcmode="lin" valueType="num">
                                      <p:cBhvr>
                                        <p:cTn id="83" dur="1000" fill="hold"/>
                                        <p:tgtEl>
                                          <p:spTgt spid="10"/>
                                        </p:tgtEl>
                                        <p:attrNameLst>
                                          <p:attrName>ppt_x</p:attrName>
                                        </p:attrNameLst>
                                      </p:cBhvr>
                                      <p:tavLst>
                                        <p:tav tm="0">
                                          <p:val>
                                            <p:strVal val="#ppt_x"/>
                                          </p:val>
                                        </p:tav>
                                        <p:tav tm="100000">
                                          <p:val>
                                            <p:strVal val="#ppt_x"/>
                                          </p:val>
                                        </p:tav>
                                      </p:tavLst>
                                    </p:anim>
                                    <p:anim calcmode="lin" valueType="num">
                                      <p:cBhvr>
                                        <p:cTn id="8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1000"/>
                                        <p:tgtEl>
                                          <p:spTgt spid="57"/>
                                        </p:tgtEl>
                                      </p:cBhvr>
                                    </p:animEffect>
                                    <p:anim calcmode="lin" valueType="num">
                                      <p:cBhvr>
                                        <p:cTn id="90" dur="1000" fill="hold"/>
                                        <p:tgtEl>
                                          <p:spTgt spid="57"/>
                                        </p:tgtEl>
                                        <p:attrNameLst>
                                          <p:attrName>ppt_x</p:attrName>
                                        </p:attrNameLst>
                                      </p:cBhvr>
                                      <p:tavLst>
                                        <p:tav tm="0">
                                          <p:val>
                                            <p:strVal val="#ppt_x"/>
                                          </p:val>
                                        </p:tav>
                                        <p:tav tm="100000">
                                          <p:val>
                                            <p:strVal val="#ppt_x"/>
                                          </p:val>
                                        </p:tav>
                                      </p:tavLst>
                                    </p:anim>
                                    <p:anim calcmode="lin" valueType="num">
                                      <p:cBhvr>
                                        <p:cTn id="91" dur="1000" fill="hold"/>
                                        <p:tgtEl>
                                          <p:spTgt spid="5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1000"/>
                                        <p:tgtEl>
                                          <p:spTgt spid="13"/>
                                        </p:tgtEl>
                                      </p:cBhvr>
                                    </p:animEffect>
                                    <p:anim calcmode="lin" valueType="num">
                                      <p:cBhvr>
                                        <p:cTn id="95" dur="1000" fill="hold"/>
                                        <p:tgtEl>
                                          <p:spTgt spid="13"/>
                                        </p:tgtEl>
                                        <p:attrNameLst>
                                          <p:attrName>ppt_x</p:attrName>
                                        </p:attrNameLst>
                                      </p:cBhvr>
                                      <p:tavLst>
                                        <p:tav tm="0">
                                          <p:val>
                                            <p:strVal val="#ppt_x"/>
                                          </p:val>
                                        </p:tav>
                                        <p:tav tm="100000">
                                          <p:val>
                                            <p:strVal val="#ppt_x"/>
                                          </p:val>
                                        </p:tav>
                                      </p:tavLst>
                                    </p:anim>
                                    <p:anim calcmode="lin" valueType="num">
                                      <p:cBhvr>
                                        <p:cTn id="9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245"/>
                                        </p:tgtEl>
                                        <p:attrNameLst>
                                          <p:attrName>style.visibility</p:attrName>
                                        </p:attrNameLst>
                                      </p:cBhvr>
                                      <p:to>
                                        <p:strVal val="visible"/>
                                      </p:to>
                                    </p:set>
                                    <p:animEffect transition="in" filter="fade">
                                      <p:cBhvr>
                                        <p:cTn id="101" dur="1000"/>
                                        <p:tgtEl>
                                          <p:spTgt spid="245"/>
                                        </p:tgtEl>
                                      </p:cBhvr>
                                    </p:animEffect>
                                    <p:anim calcmode="lin" valueType="num">
                                      <p:cBhvr>
                                        <p:cTn id="102" dur="1000" fill="hold"/>
                                        <p:tgtEl>
                                          <p:spTgt spid="245"/>
                                        </p:tgtEl>
                                        <p:attrNameLst>
                                          <p:attrName>ppt_x</p:attrName>
                                        </p:attrNameLst>
                                      </p:cBhvr>
                                      <p:tavLst>
                                        <p:tav tm="0">
                                          <p:val>
                                            <p:strVal val="#ppt_x"/>
                                          </p:val>
                                        </p:tav>
                                        <p:tav tm="100000">
                                          <p:val>
                                            <p:strVal val="#ppt_x"/>
                                          </p:val>
                                        </p:tav>
                                      </p:tavLst>
                                    </p:anim>
                                    <p:anim calcmode="lin" valueType="num">
                                      <p:cBhvr>
                                        <p:cTn id="103" dur="1000" fill="hold"/>
                                        <p:tgtEl>
                                          <p:spTgt spid="24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1000"/>
                                        <p:tgtEl>
                                          <p:spTgt spid="18"/>
                                        </p:tgtEl>
                                      </p:cBhvr>
                                    </p:animEffect>
                                    <p:anim calcmode="lin" valueType="num">
                                      <p:cBhvr>
                                        <p:cTn id="107" dur="1000" fill="hold"/>
                                        <p:tgtEl>
                                          <p:spTgt spid="18"/>
                                        </p:tgtEl>
                                        <p:attrNameLst>
                                          <p:attrName>ppt_x</p:attrName>
                                        </p:attrNameLst>
                                      </p:cBhvr>
                                      <p:tavLst>
                                        <p:tav tm="0">
                                          <p:val>
                                            <p:strVal val="#ppt_x"/>
                                          </p:val>
                                        </p:tav>
                                        <p:tav tm="100000">
                                          <p:val>
                                            <p:strVal val="#ppt_x"/>
                                          </p:val>
                                        </p:tav>
                                      </p:tavLst>
                                    </p:anim>
                                    <p:anim calcmode="lin" valueType="num">
                                      <p:cBhvr>
                                        <p:cTn id="10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animEffect transition="in" filter="fade">
                                      <p:cBhvr>
                                        <p:cTn id="113" dur="1000"/>
                                        <p:tgtEl>
                                          <p:spTgt spid="19"/>
                                        </p:tgtEl>
                                      </p:cBhvr>
                                    </p:animEffect>
                                    <p:anim calcmode="lin" valueType="num">
                                      <p:cBhvr>
                                        <p:cTn id="114" dur="1000" fill="hold"/>
                                        <p:tgtEl>
                                          <p:spTgt spid="19"/>
                                        </p:tgtEl>
                                        <p:attrNameLst>
                                          <p:attrName>ppt_x</p:attrName>
                                        </p:attrNameLst>
                                      </p:cBhvr>
                                      <p:tavLst>
                                        <p:tav tm="0">
                                          <p:val>
                                            <p:strVal val="#ppt_x"/>
                                          </p:val>
                                        </p:tav>
                                        <p:tav tm="100000">
                                          <p:val>
                                            <p:strVal val="#ppt_x"/>
                                          </p:val>
                                        </p:tav>
                                      </p:tavLst>
                                    </p:anim>
                                    <p:anim calcmode="lin" valueType="num">
                                      <p:cBhvr>
                                        <p:cTn id="115" dur="1000" fill="hold"/>
                                        <p:tgtEl>
                                          <p:spTgt spid="19"/>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247"/>
                                        </p:tgtEl>
                                        <p:attrNameLst>
                                          <p:attrName>style.visibility</p:attrName>
                                        </p:attrNameLst>
                                      </p:cBhvr>
                                      <p:to>
                                        <p:strVal val="visible"/>
                                      </p:to>
                                    </p:set>
                                    <p:animEffect transition="in" filter="fade">
                                      <p:cBhvr>
                                        <p:cTn id="118" dur="1000"/>
                                        <p:tgtEl>
                                          <p:spTgt spid="247"/>
                                        </p:tgtEl>
                                      </p:cBhvr>
                                    </p:animEffect>
                                    <p:anim calcmode="lin" valueType="num">
                                      <p:cBhvr>
                                        <p:cTn id="119" dur="1000" fill="hold"/>
                                        <p:tgtEl>
                                          <p:spTgt spid="247"/>
                                        </p:tgtEl>
                                        <p:attrNameLst>
                                          <p:attrName>ppt_x</p:attrName>
                                        </p:attrNameLst>
                                      </p:cBhvr>
                                      <p:tavLst>
                                        <p:tav tm="0">
                                          <p:val>
                                            <p:strVal val="#ppt_x"/>
                                          </p:val>
                                        </p:tav>
                                        <p:tav tm="100000">
                                          <p:val>
                                            <p:strVal val="#ppt_x"/>
                                          </p:val>
                                        </p:tav>
                                      </p:tavLst>
                                    </p:anim>
                                    <p:anim calcmode="lin" valueType="num">
                                      <p:cBhvr>
                                        <p:cTn id="120" dur="1000" fill="hold"/>
                                        <p:tgtEl>
                                          <p:spTgt spid="247"/>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192"/>
                                        </p:tgtEl>
                                        <p:attrNameLst>
                                          <p:attrName>style.visibility</p:attrName>
                                        </p:attrNameLst>
                                      </p:cBhvr>
                                      <p:to>
                                        <p:strVal val="visible"/>
                                      </p:to>
                                    </p:set>
                                    <p:animEffect transition="in" filter="fade">
                                      <p:cBhvr>
                                        <p:cTn id="123" dur="1000"/>
                                        <p:tgtEl>
                                          <p:spTgt spid="192"/>
                                        </p:tgtEl>
                                      </p:cBhvr>
                                    </p:animEffect>
                                    <p:anim calcmode="lin" valueType="num">
                                      <p:cBhvr>
                                        <p:cTn id="124" dur="1000" fill="hold"/>
                                        <p:tgtEl>
                                          <p:spTgt spid="192"/>
                                        </p:tgtEl>
                                        <p:attrNameLst>
                                          <p:attrName>ppt_x</p:attrName>
                                        </p:attrNameLst>
                                      </p:cBhvr>
                                      <p:tavLst>
                                        <p:tav tm="0">
                                          <p:val>
                                            <p:strVal val="#ppt_x"/>
                                          </p:val>
                                        </p:tav>
                                        <p:tav tm="100000">
                                          <p:val>
                                            <p:strVal val="#ppt_x"/>
                                          </p:val>
                                        </p:tav>
                                      </p:tavLst>
                                    </p:anim>
                                    <p:anim calcmode="lin" valueType="num">
                                      <p:cBhvr>
                                        <p:cTn id="125"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195"/>
                                        </p:tgtEl>
                                        <p:attrNameLst>
                                          <p:attrName>style.visibility</p:attrName>
                                        </p:attrNameLst>
                                      </p:cBhvr>
                                      <p:to>
                                        <p:strVal val="visible"/>
                                      </p:to>
                                    </p:set>
                                    <p:animEffect transition="in" filter="fade">
                                      <p:cBhvr>
                                        <p:cTn id="130" dur="1000"/>
                                        <p:tgtEl>
                                          <p:spTgt spid="195"/>
                                        </p:tgtEl>
                                      </p:cBhvr>
                                    </p:animEffect>
                                    <p:anim calcmode="lin" valueType="num">
                                      <p:cBhvr>
                                        <p:cTn id="131" dur="1000" fill="hold"/>
                                        <p:tgtEl>
                                          <p:spTgt spid="195"/>
                                        </p:tgtEl>
                                        <p:attrNameLst>
                                          <p:attrName>ppt_x</p:attrName>
                                        </p:attrNameLst>
                                      </p:cBhvr>
                                      <p:tavLst>
                                        <p:tav tm="0">
                                          <p:val>
                                            <p:strVal val="#ppt_x"/>
                                          </p:val>
                                        </p:tav>
                                        <p:tav tm="100000">
                                          <p:val>
                                            <p:strVal val="#ppt_x"/>
                                          </p:val>
                                        </p:tav>
                                      </p:tavLst>
                                    </p:anim>
                                    <p:anim calcmode="lin" valueType="num">
                                      <p:cBhvr>
                                        <p:cTn id="132" dur="1000" fill="hold"/>
                                        <p:tgtEl>
                                          <p:spTgt spid="195"/>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0"/>
                                        </p:tgtEl>
                                        <p:attrNameLst>
                                          <p:attrName>style.visibility</p:attrName>
                                        </p:attrNameLst>
                                      </p:cBhvr>
                                      <p:to>
                                        <p:strVal val="visible"/>
                                      </p:to>
                                    </p:set>
                                    <p:animEffect transition="in" filter="fade">
                                      <p:cBhvr>
                                        <p:cTn id="135" dur="1000"/>
                                        <p:tgtEl>
                                          <p:spTgt spid="20"/>
                                        </p:tgtEl>
                                      </p:cBhvr>
                                    </p:animEffect>
                                    <p:anim calcmode="lin" valueType="num">
                                      <p:cBhvr>
                                        <p:cTn id="136" dur="1000" fill="hold"/>
                                        <p:tgtEl>
                                          <p:spTgt spid="20"/>
                                        </p:tgtEl>
                                        <p:attrNameLst>
                                          <p:attrName>ppt_x</p:attrName>
                                        </p:attrNameLst>
                                      </p:cBhvr>
                                      <p:tavLst>
                                        <p:tav tm="0">
                                          <p:val>
                                            <p:strVal val="#ppt_x"/>
                                          </p:val>
                                        </p:tav>
                                        <p:tav tm="100000">
                                          <p:val>
                                            <p:strVal val="#ppt_x"/>
                                          </p:val>
                                        </p:tav>
                                      </p:tavLst>
                                    </p:anim>
                                    <p:anim calcmode="lin" valueType="num">
                                      <p:cBhvr>
                                        <p:cTn id="137" dur="1000" fill="hold"/>
                                        <p:tgtEl>
                                          <p:spTgt spid="20"/>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258"/>
                                        </p:tgtEl>
                                        <p:attrNameLst>
                                          <p:attrName>style.visibility</p:attrName>
                                        </p:attrNameLst>
                                      </p:cBhvr>
                                      <p:to>
                                        <p:strVal val="visible"/>
                                      </p:to>
                                    </p:set>
                                    <p:animEffect transition="in" filter="fade">
                                      <p:cBhvr>
                                        <p:cTn id="140" dur="1000"/>
                                        <p:tgtEl>
                                          <p:spTgt spid="258"/>
                                        </p:tgtEl>
                                      </p:cBhvr>
                                    </p:animEffect>
                                    <p:anim calcmode="lin" valueType="num">
                                      <p:cBhvr>
                                        <p:cTn id="141" dur="1000" fill="hold"/>
                                        <p:tgtEl>
                                          <p:spTgt spid="258"/>
                                        </p:tgtEl>
                                        <p:attrNameLst>
                                          <p:attrName>ppt_x</p:attrName>
                                        </p:attrNameLst>
                                      </p:cBhvr>
                                      <p:tavLst>
                                        <p:tav tm="0">
                                          <p:val>
                                            <p:strVal val="#ppt_x"/>
                                          </p:val>
                                        </p:tav>
                                        <p:tav tm="100000">
                                          <p:val>
                                            <p:strVal val="#ppt_x"/>
                                          </p:val>
                                        </p:tav>
                                      </p:tavLst>
                                    </p:anim>
                                    <p:anim calcmode="lin" valueType="num">
                                      <p:cBhvr>
                                        <p:cTn id="142" dur="1000" fill="hold"/>
                                        <p:tgtEl>
                                          <p:spTgt spid="258"/>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202"/>
                                        </p:tgtEl>
                                        <p:attrNameLst>
                                          <p:attrName>style.visibility</p:attrName>
                                        </p:attrNameLst>
                                      </p:cBhvr>
                                      <p:to>
                                        <p:strVal val="visible"/>
                                      </p:to>
                                    </p:set>
                                    <p:animEffect transition="in" filter="fade">
                                      <p:cBhvr>
                                        <p:cTn id="145" dur="1000"/>
                                        <p:tgtEl>
                                          <p:spTgt spid="202"/>
                                        </p:tgtEl>
                                      </p:cBhvr>
                                    </p:animEffect>
                                    <p:anim calcmode="lin" valueType="num">
                                      <p:cBhvr>
                                        <p:cTn id="146" dur="1000" fill="hold"/>
                                        <p:tgtEl>
                                          <p:spTgt spid="202"/>
                                        </p:tgtEl>
                                        <p:attrNameLst>
                                          <p:attrName>ppt_x</p:attrName>
                                        </p:attrNameLst>
                                      </p:cBhvr>
                                      <p:tavLst>
                                        <p:tav tm="0">
                                          <p:val>
                                            <p:strVal val="#ppt_x"/>
                                          </p:val>
                                        </p:tav>
                                        <p:tav tm="100000">
                                          <p:val>
                                            <p:strVal val="#ppt_x"/>
                                          </p:val>
                                        </p:tav>
                                      </p:tavLst>
                                    </p:anim>
                                    <p:anim calcmode="lin" valueType="num">
                                      <p:cBhvr>
                                        <p:cTn id="147"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196"/>
                                        </p:tgtEl>
                                        <p:attrNameLst>
                                          <p:attrName>style.visibility</p:attrName>
                                        </p:attrNameLst>
                                      </p:cBhvr>
                                      <p:to>
                                        <p:strVal val="visible"/>
                                      </p:to>
                                    </p:set>
                                    <p:animEffect transition="in" filter="fade">
                                      <p:cBhvr>
                                        <p:cTn id="152" dur="1000"/>
                                        <p:tgtEl>
                                          <p:spTgt spid="196"/>
                                        </p:tgtEl>
                                      </p:cBhvr>
                                    </p:animEffect>
                                    <p:anim calcmode="lin" valueType="num">
                                      <p:cBhvr>
                                        <p:cTn id="153" dur="1000" fill="hold"/>
                                        <p:tgtEl>
                                          <p:spTgt spid="196"/>
                                        </p:tgtEl>
                                        <p:attrNameLst>
                                          <p:attrName>ppt_x</p:attrName>
                                        </p:attrNameLst>
                                      </p:cBhvr>
                                      <p:tavLst>
                                        <p:tav tm="0">
                                          <p:val>
                                            <p:strVal val="#ppt_x"/>
                                          </p:val>
                                        </p:tav>
                                        <p:tav tm="100000">
                                          <p:val>
                                            <p:strVal val="#ppt_x"/>
                                          </p:val>
                                        </p:tav>
                                      </p:tavLst>
                                    </p:anim>
                                    <p:anim calcmode="lin" valueType="num">
                                      <p:cBhvr>
                                        <p:cTn id="154" dur="1000" fill="hold"/>
                                        <p:tgtEl>
                                          <p:spTgt spid="196"/>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1"/>
                                        </p:tgtEl>
                                        <p:attrNameLst>
                                          <p:attrName>style.visibility</p:attrName>
                                        </p:attrNameLst>
                                      </p:cBhvr>
                                      <p:to>
                                        <p:strVal val="visible"/>
                                      </p:to>
                                    </p:set>
                                    <p:animEffect transition="in" filter="fade">
                                      <p:cBhvr>
                                        <p:cTn id="157" dur="1000"/>
                                        <p:tgtEl>
                                          <p:spTgt spid="21"/>
                                        </p:tgtEl>
                                      </p:cBhvr>
                                    </p:animEffect>
                                    <p:anim calcmode="lin" valueType="num">
                                      <p:cBhvr>
                                        <p:cTn id="158" dur="1000" fill="hold"/>
                                        <p:tgtEl>
                                          <p:spTgt spid="21"/>
                                        </p:tgtEl>
                                        <p:attrNameLst>
                                          <p:attrName>ppt_x</p:attrName>
                                        </p:attrNameLst>
                                      </p:cBhvr>
                                      <p:tavLst>
                                        <p:tav tm="0">
                                          <p:val>
                                            <p:strVal val="#ppt_x"/>
                                          </p:val>
                                        </p:tav>
                                        <p:tav tm="100000">
                                          <p:val>
                                            <p:strVal val="#ppt_x"/>
                                          </p:val>
                                        </p:tav>
                                      </p:tavLst>
                                    </p:anim>
                                    <p:anim calcmode="lin" valueType="num">
                                      <p:cBhvr>
                                        <p:cTn id="15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1000"/>
                                        <p:tgtEl>
                                          <p:spTgt spid="22"/>
                                        </p:tgtEl>
                                      </p:cBhvr>
                                    </p:animEffect>
                                    <p:anim calcmode="lin" valueType="num">
                                      <p:cBhvr>
                                        <p:cTn id="165" dur="1000" fill="hold"/>
                                        <p:tgtEl>
                                          <p:spTgt spid="22"/>
                                        </p:tgtEl>
                                        <p:attrNameLst>
                                          <p:attrName>ppt_x</p:attrName>
                                        </p:attrNameLst>
                                      </p:cBhvr>
                                      <p:tavLst>
                                        <p:tav tm="0">
                                          <p:val>
                                            <p:strVal val="#ppt_x"/>
                                          </p:val>
                                        </p:tav>
                                        <p:tav tm="100000">
                                          <p:val>
                                            <p:strVal val="#ppt_x"/>
                                          </p:val>
                                        </p:tav>
                                      </p:tavLst>
                                    </p:anim>
                                    <p:anim calcmode="lin" valueType="num">
                                      <p:cBhvr>
                                        <p:cTn id="166" dur="1000" fill="hold"/>
                                        <p:tgtEl>
                                          <p:spTgt spid="22"/>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0"/>
                                  </p:stCondLst>
                                  <p:childTnLst>
                                    <p:set>
                                      <p:cBhvr>
                                        <p:cTn id="168" dur="1" fill="hold">
                                          <p:stCondLst>
                                            <p:cond delay="0"/>
                                          </p:stCondLst>
                                        </p:cTn>
                                        <p:tgtEl>
                                          <p:spTgt spid="199"/>
                                        </p:tgtEl>
                                        <p:attrNameLst>
                                          <p:attrName>style.visibility</p:attrName>
                                        </p:attrNameLst>
                                      </p:cBhvr>
                                      <p:to>
                                        <p:strVal val="visible"/>
                                      </p:to>
                                    </p:set>
                                    <p:animEffect transition="in" filter="fade">
                                      <p:cBhvr>
                                        <p:cTn id="169" dur="1000"/>
                                        <p:tgtEl>
                                          <p:spTgt spid="199"/>
                                        </p:tgtEl>
                                      </p:cBhvr>
                                    </p:animEffect>
                                    <p:anim calcmode="lin" valueType="num">
                                      <p:cBhvr>
                                        <p:cTn id="170" dur="1000" fill="hold"/>
                                        <p:tgtEl>
                                          <p:spTgt spid="199"/>
                                        </p:tgtEl>
                                        <p:attrNameLst>
                                          <p:attrName>ppt_x</p:attrName>
                                        </p:attrNameLst>
                                      </p:cBhvr>
                                      <p:tavLst>
                                        <p:tav tm="0">
                                          <p:val>
                                            <p:strVal val="#ppt_x"/>
                                          </p:val>
                                        </p:tav>
                                        <p:tav tm="100000">
                                          <p:val>
                                            <p:strVal val="#ppt_x"/>
                                          </p:val>
                                        </p:tav>
                                      </p:tavLst>
                                    </p:anim>
                                    <p:anim calcmode="lin" valueType="num">
                                      <p:cBhvr>
                                        <p:cTn id="171" dur="1000" fill="hold"/>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3" grpId="0" animBg="1"/>
      <p:bldP spid="19" grpId="0" animBg="1"/>
      <p:bldP spid="20" grpId="0" animBg="1"/>
      <p:bldP spid="21" grpId="0" animBg="1"/>
      <p:bldP spid="22" grpId="0" animBg="1"/>
      <p:bldP spid="23" grpId="0" animBg="1"/>
      <p:bldP spid="24" grpId="0" animBg="1"/>
      <p:bldP spid="2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40225"/>
            <a:ext cx="8520600" cy="572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a:t>Outline</a:t>
            </a:r>
            <a:endParaRPr sz="2300" b="1"/>
          </a:p>
        </p:txBody>
      </p:sp>
      <p:sp>
        <p:nvSpPr>
          <p:cNvPr id="63" name="Google Shape;63;p14"/>
          <p:cNvSpPr txBox="1">
            <a:spLocks noGrp="1"/>
          </p:cNvSpPr>
          <p:nvPr>
            <p:ph type="body" idx="1"/>
          </p:nvPr>
        </p:nvSpPr>
        <p:spPr>
          <a:xfrm>
            <a:off x="311700" y="865325"/>
            <a:ext cx="8520600" cy="349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2000">
                <a:solidFill>
                  <a:schemeClr val="dk1"/>
                </a:solidFill>
              </a:rPr>
              <a:t>1. Introduction</a:t>
            </a:r>
            <a:endParaRPr sz="2000">
              <a:solidFill>
                <a:schemeClr val="dk1"/>
              </a:solidFill>
            </a:endParaRPr>
          </a:p>
          <a:p>
            <a:pPr marL="0" lvl="0" indent="0" algn="l" rtl="0">
              <a:lnSpc>
                <a:spcPct val="115000"/>
              </a:lnSpc>
              <a:spcBef>
                <a:spcPts val="1200"/>
              </a:spcBef>
              <a:spcAft>
                <a:spcPts val="0"/>
              </a:spcAft>
              <a:buSzPts val="1800"/>
              <a:buNone/>
            </a:pPr>
            <a:r>
              <a:rPr lang="en-GB" sz="2000">
                <a:solidFill>
                  <a:schemeClr val="dk1"/>
                </a:solidFill>
              </a:rPr>
              <a:t>2. Literature Review</a:t>
            </a:r>
            <a:endParaRPr sz="2000">
              <a:solidFill>
                <a:schemeClr val="dk1"/>
              </a:solidFill>
            </a:endParaRPr>
          </a:p>
          <a:p>
            <a:pPr marL="0" lvl="0" indent="0" algn="l" rtl="0">
              <a:lnSpc>
                <a:spcPct val="115000"/>
              </a:lnSpc>
              <a:spcBef>
                <a:spcPts val="1200"/>
              </a:spcBef>
              <a:spcAft>
                <a:spcPts val="0"/>
              </a:spcAft>
              <a:buSzPts val="1800"/>
              <a:buNone/>
            </a:pPr>
            <a:r>
              <a:rPr lang="en-GB" sz="2000">
                <a:solidFill>
                  <a:schemeClr val="dk1"/>
                </a:solidFill>
              </a:rPr>
              <a:t>3. Research Objectives</a:t>
            </a:r>
            <a:endParaRPr sz="2000">
              <a:solidFill>
                <a:schemeClr val="dk1"/>
              </a:solidFill>
            </a:endParaRPr>
          </a:p>
          <a:p>
            <a:pPr marL="0" lvl="0" indent="0" algn="l" rtl="0">
              <a:lnSpc>
                <a:spcPct val="115000"/>
              </a:lnSpc>
              <a:spcBef>
                <a:spcPts val="1200"/>
              </a:spcBef>
              <a:spcAft>
                <a:spcPts val="0"/>
              </a:spcAft>
              <a:buSzPts val="1800"/>
              <a:buNone/>
            </a:pPr>
            <a:r>
              <a:rPr lang="en-GB" sz="2000">
                <a:solidFill>
                  <a:schemeClr val="dk1"/>
                </a:solidFill>
              </a:rPr>
              <a:t>4. Proposed Methodology</a:t>
            </a:r>
            <a:endParaRPr sz="2000">
              <a:solidFill>
                <a:schemeClr val="dk1"/>
              </a:solidFill>
            </a:endParaRPr>
          </a:p>
          <a:p>
            <a:pPr marL="0" lvl="0" indent="0" algn="l" rtl="0">
              <a:lnSpc>
                <a:spcPct val="115000"/>
              </a:lnSpc>
              <a:spcBef>
                <a:spcPts val="1200"/>
              </a:spcBef>
              <a:spcAft>
                <a:spcPts val="0"/>
              </a:spcAft>
              <a:buSzPts val="1800"/>
              <a:buNone/>
            </a:pPr>
            <a:r>
              <a:rPr lang="en-GB" sz="2000">
                <a:solidFill>
                  <a:schemeClr val="dk1"/>
                </a:solidFill>
              </a:rPr>
              <a:t>5. Detailed Discussion</a:t>
            </a:r>
            <a:endParaRPr sz="2000">
              <a:solidFill>
                <a:schemeClr val="dk1"/>
              </a:solidFill>
            </a:endParaRPr>
          </a:p>
          <a:p>
            <a:pPr marL="0" lvl="0" indent="0" algn="l" rtl="0">
              <a:lnSpc>
                <a:spcPct val="115000"/>
              </a:lnSpc>
              <a:spcBef>
                <a:spcPts val="1200"/>
              </a:spcBef>
              <a:spcAft>
                <a:spcPts val="0"/>
              </a:spcAft>
              <a:buSzPts val="1800"/>
              <a:buNone/>
            </a:pPr>
            <a:r>
              <a:rPr lang="en-GB" sz="2000">
                <a:solidFill>
                  <a:schemeClr val="dk1"/>
                </a:solidFill>
              </a:rPr>
              <a:t>6. Experiments and Evaluation</a:t>
            </a:r>
            <a:endParaRPr sz="2000">
              <a:solidFill>
                <a:schemeClr val="dk1"/>
              </a:solidFill>
            </a:endParaRPr>
          </a:p>
          <a:p>
            <a:pPr marL="0" lvl="0" indent="0" algn="l" rtl="0">
              <a:lnSpc>
                <a:spcPct val="115000"/>
              </a:lnSpc>
              <a:spcBef>
                <a:spcPts val="1200"/>
              </a:spcBef>
              <a:spcAft>
                <a:spcPts val="0"/>
              </a:spcAft>
              <a:buSzPts val="1800"/>
              <a:buNone/>
            </a:pPr>
            <a:r>
              <a:rPr lang="en-GB" sz="2000">
                <a:solidFill>
                  <a:schemeClr val="dk1"/>
                </a:solidFill>
              </a:rPr>
              <a:t>7. Conclusions and Future Work</a:t>
            </a:r>
            <a:endParaRPr sz="2000">
              <a:solidFill>
                <a:schemeClr val="dk1"/>
              </a:solidFill>
            </a:endParaRPr>
          </a:p>
          <a:p>
            <a:pPr marL="0" lvl="0" indent="0" algn="l" rtl="0">
              <a:lnSpc>
                <a:spcPct val="115000"/>
              </a:lnSpc>
              <a:spcBef>
                <a:spcPts val="1200"/>
              </a:spcBef>
              <a:spcAft>
                <a:spcPts val="1200"/>
              </a:spcAft>
              <a:buSzPts val="1800"/>
              <a:buNone/>
            </a:pPr>
            <a:r>
              <a:rPr lang="en-GB" sz="2000">
                <a:solidFill>
                  <a:schemeClr val="dk1"/>
                </a:solidFill>
              </a:rPr>
              <a:t>8. References</a:t>
            </a:r>
            <a:endParaRPr sz="2000">
              <a:solidFill>
                <a:schemeClr val="dk1"/>
              </a:solidFill>
            </a:endParaRPr>
          </a:p>
        </p:txBody>
      </p:sp>
      <p:sp>
        <p:nvSpPr>
          <p:cNvPr id="2" name="Slide Number Placeholder 1">
            <a:extLst>
              <a:ext uri="{FF2B5EF4-FFF2-40B4-BE49-F238E27FC236}">
                <a16:creationId xmlns:a16="http://schemas.microsoft.com/office/drawing/2014/main" id="{C5125D73-7DF6-D688-CB0C-52ADC150B4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311700" y="445025"/>
            <a:ext cx="8520600" cy="572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dirty="0"/>
              <a:t>Conclusions</a:t>
            </a:r>
            <a:endParaRPr sz="2300" b="1" dirty="0"/>
          </a:p>
        </p:txBody>
      </p:sp>
      <p:sp>
        <p:nvSpPr>
          <p:cNvPr id="217" name="Google Shape;217;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algn="just" rtl="0">
              <a:spcBef>
                <a:spcPts val="0"/>
              </a:spcBef>
              <a:spcAft>
                <a:spcPts val="1200"/>
              </a:spcAft>
            </a:pPr>
            <a:r>
              <a:rPr lang="en-US" sz="1500" b="0" i="0" u="none" strike="noStrike" dirty="0">
                <a:solidFill>
                  <a:srgbClr val="000000"/>
                </a:solidFill>
                <a:effectLst/>
                <a:latin typeface="Arial" panose="020B0604020202020204" pitchFamily="34" charset="0"/>
              </a:rPr>
              <a:t>This study presents a comprehensive approach utilizing deep learning techniques, specifically the </a:t>
            </a:r>
            <a:r>
              <a:rPr lang="en-US" sz="1500" b="0" i="0" u="none" strike="noStrike" dirty="0" err="1">
                <a:solidFill>
                  <a:srgbClr val="000000"/>
                </a:solidFill>
                <a:effectLst/>
                <a:latin typeface="Arial" panose="020B0604020202020204" pitchFamily="34" charset="0"/>
              </a:rPr>
              <a:t>DenseNet</a:t>
            </a:r>
            <a:r>
              <a:rPr lang="en-US" sz="1500" b="0" i="0" u="none" strike="noStrike" dirty="0">
                <a:solidFill>
                  <a:srgbClr val="000000"/>
                </a:solidFill>
                <a:effectLst/>
                <a:latin typeface="Arial" panose="020B0604020202020204" pitchFamily="34" charset="0"/>
              </a:rPr>
              <a:t> 201 architecture, to identify residue-level interactions in protein complexes using a sample of PDB data for </a:t>
            </a:r>
            <a:r>
              <a:rPr lang="en-US" sz="1500" b="0" i="1" u="none" strike="noStrike" dirty="0">
                <a:solidFill>
                  <a:srgbClr val="000000"/>
                </a:solidFill>
                <a:effectLst/>
                <a:latin typeface="Arial" panose="020B0604020202020204" pitchFamily="34" charset="0"/>
              </a:rPr>
              <a:t>Homo sapiens </a:t>
            </a:r>
            <a:r>
              <a:rPr lang="en-US" sz="1500" b="0" i="0" u="none" strike="noStrike" dirty="0">
                <a:solidFill>
                  <a:srgbClr val="000000"/>
                </a:solidFill>
                <a:effectLst/>
                <a:latin typeface="Arial" panose="020B0604020202020204" pitchFamily="34" charset="0"/>
              </a:rPr>
              <a:t>species. </a:t>
            </a:r>
            <a:endParaRPr lang="en-US" sz="1500" dirty="0">
              <a:effectLst/>
            </a:endParaRPr>
          </a:p>
          <a:p>
            <a:pPr algn="just" rtl="0">
              <a:spcBef>
                <a:spcPts val="0"/>
              </a:spcBef>
              <a:spcAft>
                <a:spcPts val="1200"/>
              </a:spcAft>
            </a:pPr>
            <a:r>
              <a:rPr lang="en-US" sz="1500" b="0" i="0" u="none" strike="noStrike" dirty="0">
                <a:solidFill>
                  <a:srgbClr val="000000"/>
                </a:solidFill>
                <a:effectLst/>
                <a:latin typeface="Arial" panose="020B0604020202020204" pitchFamily="34" charset="0"/>
              </a:rPr>
              <a:t>The methodology encompasses key processes such as novel dataset computation, alignment of multiple protein dataset parameters, model training, evaluation, and metrics generation. The model demonstrated robust performance, achieving an impressive overall accuracy of 95.84%. It excelled in accurately identifying non-interacting pairs, as evidenced by its high specificity, which is particularly crucial for applications where minimizing false positives is essential. </a:t>
            </a:r>
            <a:endParaRPr lang="en-US" sz="1500" dirty="0">
              <a:effectLst/>
            </a:endParaRPr>
          </a:p>
          <a:p>
            <a:pPr algn="just" rtl="0">
              <a:spcBef>
                <a:spcPts val="0"/>
              </a:spcBef>
              <a:spcAft>
                <a:spcPts val="1200"/>
              </a:spcAft>
            </a:pPr>
            <a:r>
              <a:rPr lang="en-US" sz="1500" b="0" i="0" u="none" strike="noStrike" dirty="0">
                <a:solidFill>
                  <a:srgbClr val="000000"/>
                </a:solidFill>
                <a:effectLst/>
                <a:latin typeface="Arial" panose="020B0604020202020204" pitchFamily="34" charset="0"/>
              </a:rPr>
              <a:t>However, this deep learning approach for model training and prediction remains in the experimental phase and requires further research and experimentation, which is currently ongoing. Future improvements will be addressed in the upcoming slide.</a:t>
            </a:r>
            <a:endParaRPr sz="1500" dirty="0">
              <a:solidFill>
                <a:schemeClr val="dk1"/>
              </a:solidFill>
            </a:endParaRPr>
          </a:p>
        </p:txBody>
      </p:sp>
      <p:sp>
        <p:nvSpPr>
          <p:cNvPr id="2" name="Slide Number Placeholder 1">
            <a:extLst>
              <a:ext uri="{FF2B5EF4-FFF2-40B4-BE49-F238E27FC236}">
                <a16:creationId xmlns:a16="http://schemas.microsoft.com/office/drawing/2014/main" id="{0AF31E75-2D44-AC6D-1FD4-9C023F2D5F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311700" y="445025"/>
            <a:ext cx="85206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500" b="1"/>
              <a:t>Evaluation Metrics</a:t>
            </a:r>
            <a:endParaRPr sz="2500" b="1"/>
          </a:p>
        </p:txBody>
      </p:sp>
      <p:sp>
        <p:nvSpPr>
          <p:cNvPr id="223" name="Google Shape;223;p33"/>
          <p:cNvSpPr txBox="1">
            <a:spLocks noGrp="1"/>
          </p:cNvSpPr>
          <p:nvPr>
            <p:ph type="body" idx="1"/>
          </p:nvPr>
        </p:nvSpPr>
        <p:spPr>
          <a:xfrm>
            <a:off x="367400" y="1152475"/>
            <a:ext cx="3681600" cy="356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500">
                <a:solidFill>
                  <a:schemeClr val="dk1"/>
                </a:solidFill>
              </a:rPr>
              <a:t>Evaluation of DensePPI Model Performance Metrics showing Accuracy, MCC, Sensitivity, Specificity, Precision score.</a:t>
            </a:r>
            <a:endParaRPr sz="1500">
              <a:solidFill>
                <a:schemeClr val="dk1"/>
              </a:solidFill>
            </a:endParaRPr>
          </a:p>
          <a:p>
            <a:pPr marL="0" lvl="0" indent="0" algn="l" rtl="0">
              <a:lnSpc>
                <a:spcPct val="100000"/>
              </a:lnSpc>
              <a:spcBef>
                <a:spcPts val="2100"/>
              </a:spcBef>
              <a:spcAft>
                <a:spcPts val="2100"/>
              </a:spcAft>
              <a:buSzPts val="1100"/>
              <a:buNone/>
            </a:pPr>
            <a:r>
              <a:rPr lang="en-GB" sz="1500">
                <a:solidFill>
                  <a:srgbClr val="0D0D0D"/>
                </a:solidFill>
              </a:rPr>
              <a:t>The model achieved an impressive overall accuracy of 95.84%, demonstrating its strong capability in correctly identifying interactions. The high accuracy is complemented by a high specificity (true negative rate), indicating that the model excels at correctly identifying non-interacting pairs. This is crucial for applications where false positives can be particularly detrimental.</a:t>
            </a:r>
            <a:endParaRPr sz="1500">
              <a:solidFill>
                <a:schemeClr val="dk1"/>
              </a:solidFill>
            </a:endParaRPr>
          </a:p>
        </p:txBody>
      </p:sp>
      <p:pic>
        <p:nvPicPr>
          <p:cNvPr id="224" name="Google Shape;224;p33" descr="A bar graph with blue bars&#10;&#10;Description automatically generated"/>
          <p:cNvPicPr preferRelativeResize="0"/>
          <p:nvPr/>
        </p:nvPicPr>
        <p:blipFill>
          <a:blip r:embed="rId3">
            <a:alphaModFix/>
          </a:blip>
          <a:stretch>
            <a:fillRect/>
          </a:stretch>
        </p:blipFill>
        <p:spPr>
          <a:xfrm>
            <a:off x="4157575" y="1152475"/>
            <a:ext cx="4475300" cy="3563025"/>
          </a:xfrm>
          <a:prstGeom prst="rect">
            <a:avLst/>
          </a:prstGeom>
          <a:noFill/>
          <a:ln w="9525" cap="flat" cmpd="sng">
            <a:solidFill>
              <a:schemeClr val="dk1"/>
            </a:solidFill>
            <a:prstDash val="solid"/>
            <a:round/>
            <a:headEnd type="none" w="sm" len="sm"/>
            <a:tailEnd type="none" w="sm" len="sm"/>
          </a:ln>
        </p:spPr>
      </p:pic>
      <p:pic>
        <p:nvPicPr>
          <p:cNvPr id="225" name="Google Shape;225;p33"/>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26" name="Google Shape;226;p33"/>
          <p:cNvPicPr preferRelativeResize="0"/>
          <p:nvPr/>
        </p:nvPicPr>
        <p:blipFill>
          <a:blip r:embed="rId5">
            <a:alphaModFix/>
          </a:blip>
          <a:stretch>
            <a:fillRect/>
          </a:stretch>
        </p:blipFill>
        <p:spPr>
          <a:xfrm>
            <a:off x="0" y="0"/>
            <a:ext cx="9144000" cy="5143500"/>
          </a:xfrm>
          <a:prstGeom prst="rect">
            <a:avLst/>
          </a:prstGeom>
          <a:noFill/>
          <a:ln>
            <a:noFill/>
          </a:ln>
        </p:spPr>
      </p:pic>
      <p:sp>
        <p:nvSpPr>
          <p:cNvPr id="2" name="Slide Number Placeholder 1">
            <a:extLst>
              <a:ext uri="{FF2B5EF4-FFF2-40B4-BE49-F238E27FC236}">
                <a16:creationId xmlns:a16="http://schemas.microsoft.com/office/drawing/2014/main" id="{967623C7-A096-9043-3961-3C0335A7D7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311700" y="445025"/>
            <a:ext cx="8520600" cy="4389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300" b="1"/>
              <a:t>References</a:t>
            </a:r>
            <a:endParaRPr sz="2300" b="1"/>
          </a:p>
        </p:txBody>
      </p:sp>
      <p:sp>
        <p:nvSpPr>
          <p:cNvPr id="232" name="Google Shape;232;p34"/>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Char char="●"/>
            </a:pPr>
            <a:r>
              <a:rPr lang="en-GB" sz="1300" dirty="0" err="1">
                <a:solidFill>
                  <a:schemeClr val="dk1"/>
                </a:solidFill>
              </a:rPr>
              <a:t>Halsana</a:t>
            </a:r>
            <a:r>
              <a:rPr lang="en-GB" sz="1300" dirty="0">
                <a:solidFill>
                  <a:schemeClr val="dk1"/>
                </a:solidFill>
              </a:rPr>
              <a:t>, A.A., </a:t>
            </a:r>
            <a:r>
              <a:rPr lang="en-GB" sz="1300" dirty="0" err="1">
                <a:solidFill>
                  <a:schemeClr val="dk1"/>
                </a:solidFill>
              </a:rPr>
              <a:t>Chakroborty</a:t>
            </a:r>
            <a:r>
              <a:rPr lang="en-GB" sz="1300" dirty="0">
                <a:solidFill>
                  <a:schemeClr val="dk1"/>
                </a:solidFill>
              </a:rPr>
              <a:t>, T., Halder, A.K. and Basu, S., 2023. </a:t>
            </a:r>
            <a:r>
              <a:rPr lang="en-GB" sz="1300" dirty="0" err="1">
                <a:solidFill>
                  <a:schemeClr val="dk1"/>
                </a:solidFill>
              </a:rPr>
              <a:t>DensePPI</a:t>
            </a:r>
            <a:r>
              <a:rPr lang="en-GB" sz="1300" dirty="0">
                <a:solidFill>
                  <a:schemeClr val="dk1"/>
                </a:solidFill>
              </a:rPr>
              <a:t>: A Novel Image-based Deep Learning method for Prediction of Protein-Protein Interactions. IEEE Transactions on </a:t>
            </a:r>
            <a:r>
              <a:rPr lang="en-GB" sz="1300" dirty="0" err="1">
                <a:solidFill>
                  <a:schemeClr val="dk1"/>
                </a:solidFill>
              </a:rPr>
              <a:t>NanoBioscience</a:t>
            </a:r>
            <a:r>
              <a:rPr lang="en-GB" sz="1300" dirty="0">
                <a:solidFill>
                  <a:schemeClr val="dk1"/>
                </a:solidFill>
              </a:rPr>
              <a:t>.</a:t>
            </a:r>
            <a:endParaRPr sz="1300" dirty="0">
              <a:solidFill>
                <a:schemeClr val="dk1"/>
              </a:solidFill>
            </a:endParaRPr>
          </a:p>
          <a:p>
            <a:pPr marL="457200" lvl="0" indent="-311150" algn="just" rtl="0">
              <a:spcBef>
                <a:spcPts val="0"/>
              </a:spcBef>
              <a:spcAft>
                <a:spcPts val="0"/>
              </a:spcAft>
              <a:buClr>
                <a:schemeClr val="dk1"/>
              </a:buClr>
              <a:buSzPts val="1300"/>
              <a:buChar char="●"/>
            </a:pPr>
            <a:r>
              <a:rPr lang="en-GB" sz="1300" dirty="0">
                <a:solidFill>
                  <a:schemeClr val="dk1"/>
                </a:solidFill>
              </a:rPr>
              <a:t>Rose, P.W., </a:t>
            </a:r>
            <a:r>
              <a:rPr lang="en-GB" sz="1300" dirty="0" err="1">
                <a:solidFill>
                  <a:schemeClr val="dk1"/>
                </a:solidFill>
              </a:rPr>
              <a:t>Prlić</a:t>
            </a:r>
            <a:r>
              <a:rPr lang="en-GB" sz="1300" dirty="0">
                <a:solidFill>
                  <a:schemeClr val="dk1"/>
                </a:solidFill>
              </a:rPr>
              <a:t>, A., </a:t>
            </a:r>
            <a:r>
              <a:rPr lang="en-GB" sz="1300" dirty="0" err="1">
                <a:solidFill>
                  <a:schemeClr val="dk1"/>
                </a:solidFill>
              </a:rPr>
              <a:t>Altunkaya</a:t>
            </a:r>
            <a:r>
              <a:rPr lang="en-GB" sz="1300" dirty="0">
                <a:solidFill>
                  <a:schemeClr val="dk1"/>
                </a:solidFill>
              </a:rPr>
              <a:t>, A., Bi, C., Bradley, A.R., Christie, C.H., Costanzo, L.D., Duarte, J.M., Dutta, S., Feng, Z. and Green, R.K., 2016. The RCSB protein data bank: integrative view of protein, gene and 3D structural information. Nucleic acids research, p.gkw1000.</a:t>
            </a:r>
            <a:endParaRPr sz="1300" dirty="0">
              <a:solidFill>
                <a:schemeClr val="dk1"/>
              </a:solidFill>
            </a:endParaRPr>
          </a:p>
          <a:p>
            <a:pPr marL="457200" lvl="0" indent="-311150" algn="just" rtl="0">
              <a:spcBef>
                <a:spcPts val="0"/>
              </a:spcBef>
              <a:spcAft>
                <a:spcPts val="0"/>
              </a:spcAft>
              <a:buClr>
                <a:schemeClr val="dk1"/>
              </a:buClr>
              <a:buSzPts val="1300"/>
              <a:buChar char="●"/>
            </a:pPr>
            <a:r>
              <a:rPr lang="en-GB" sz="1300" dirty="0" err="1">
                <a:solidFill>
                  <a:schemeClr val="dk1"/>
                </a:solidFill>
              </a:rPr>
              <a:t>Hamelryck</a:t>
            </a:r>
            <a:r>
              <a:rPr lang="en-GB" sz="1300" dirty="0">
                <a:solidFill>
                  <a:schemeClr val="dk1"/>
                </a:solidFill>
              </a:rPr>
              <a:t>, T. and </a:t>
            </a:r>
            <a:r>
              <a:rPr lang="en-GB" sz="1300" dirty="0" err="1">
                <a:solidFill>
                  <a:schemeClr val="dk1"/>
                </a:solidFill>
              </a:rPr>
              <a:t>Manderick</a:t>
            </a:r>
            <a:r>
              <a:rPr lang="en-GB" sz="1300" dirty="0">
                <a:solidFill>
                  <a:schemeClr val="dk1"/>
                </a:solidFill>
              </a:rPr>
              <a:t>, B., 2003. PDB file parser and structure class implemented in Python. Bioinformatics, 19(17), pp.2308-2310.</a:t>
            </a:r>
            <a:endParaRPr sz="1300" dirty="0">
              <a:solidFill>
                <a:schemeClr val="dk1"/>
              </a:solidFill>
            </a:endParaRPr>
          </a:p>
          <a:p>
            <a:pPr marL="457200" lvl="0" indent="-311150" algn="just" rtl="0">
              <a:spcBef>
                <a:spcPts val="0"/>
              </a:spcBef>
              <a:spcAft>
                <a:spcPts val="0"/>
              </a:spcAft>
              <a:buClr>
                <a:schemeClr val="dk1"/>
              </a:buClr>
              <a:buSzPts val="1300"/>
              <a:buChar char="●"/>
            </a:pPr>
            <a:r>
              <a:rPr lang="en-GB" sz="1300" dirty="0">
                <a:solidFill>
                  <a:schemeClr val="dk1"/>
                </a:solidFill>
              </a:rPr>
              <a:t>Shen, J., Zhang, J., Luo, X., Zhu, W., Yu, K., Chen, K., Li, Y. and Jiang, H., 2007. Predicting protein–protein interactions based only on sequences information. Proceedings of the National Academy of Sciences, 104(11), pp.4337-4341.</a:t>
            </a:r>
            <a:endParaRPr sz="1300" dirty="0">
              <a:solidFill>
                <a:schemeClr val="dk1"/>
              </a:solidFill>
            </a:endParaRPr>
          </a:p>
          <a:p>
            <a:pPr marL="457200" lvl="0" indent="-311150" algn="just" rtl="0">
              <a:spcBef>
                <a:spcPts val="0"/>
              </a:spcBef>
              <a:spcAft>
                <a:spcPts val="0"/>
              </a:spcAft>
              <a:buClr>
                <a:schemeClr val="dk1"/>
              </a:buClr>
              <a:buSzPts val="1300"/>
              <a:buChar char="●"/>
            </a:pPr>
            <a:r>
              <a:rPr lang="en-GB" sz="1300" dirty="0" err="1">
                <a:solidFill>
                  <a:schemeClr val="dk1"/>
                </a:solidFill>
              </a:rPr>
              <a:t>Ballester</a:t>
            </a:r>
            <a:r>
              <a:rPr lang="en-GB" sz="1300" dirty="0">
                <a:solidFill>
                  <a:schemeClr val="dk1"/>
                </a:solidFill>
              </a:rPr>
              <a:t>, P.J. and Mitchell, J.B., 2010. A machine learning approach to predicting protein–ligand binding affinity with applications to molecular docking. Bioinformatics, 26(9), pp.1169-1175.</a:t>
            </a:r>
            <a:endParaRPr sz="1300" dirty="0">
              <a:solidFill>
                <a:schemeClr val="dk1"/>
              </a:solidFill>
            </a:endParaRPr>
          </a:p>
          <a:p>
            <a:pPr marL="457200" lvl="0" indent="-311150" algn="just" rtl="0">
              <a:spcBef>
                <a:spcPts val="0"/>
              </a:spcBef>
              <a:spcAft>
                <a:spcPts val="0"/>
              </a:spcAft>
              <a:buClr>
                <a:schemeClr val="dk1"/>
              </a:buClr>
              <a:buSzPts val="1300"/>
              <a:buChar char="●"/>
            </a:pPr>
            <a:r>
              <a:rPr lang="en-GB" sz="1300" dirty="0">
                <a:solidFill>
                  <a:schemeClr val="dk1"/>
                </a:solidFill>
              </a:rPr>
              <a:t>Zhao, J., Cao, Y. and Zhang, L., 2020. Exploring the computational methods for protein-ligand binding site prediction. Computational and structural biotechnology journal, 18, pp.417-426.</a:t>
            </a:r>
            <a:endParaRPr sz="1300" dirty="0">
              <a:solidFill>
                <a:schemeClr val="dk1"/>
              </a:solidFill>
            </a:endParaRPr>
          </a:p>
          <a:p>
            <a:pPr marL="0" lvl="0" indent="0" algn="just" rtl="0">
              <a:spcBef>
                <a:spcPts val="0"/>
              </a:spcBef>
              <a:spcAft>
                <a:spcPts val="0"/>
              </a:spcAft>
              <a:buNone/>
            </a:pPr>
            <a:endParaRPr dirty="0">
              <a:solidFill>
                <a:schemeClr val="dk1"/>
              </a:solidFill>
            </a:endParaRPr>
          </a:p>
        </p:txBody>
      </p:sp>
      <p:sp>
        <p:nvSpPr>
          <p:cNvPr id="2" name="Slide Number Placeholder 1">
            <a:extLst>
              <a:ext uri="{FF2B5EF4-FFF2-40B4-BE49-F238E27FC236}">
                <a16:creationId xmlns:a16="http://schemas.microsoft.com/office/drawing/2014/main" id="{C244F03E-1F99-E6D6-8610-A60E857597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chemeClr val="dk1"/>
                </a:solidFill>
              </a:rPr>
              <a:t> </a:t>
            </a:r>
            <a:endParaRPr sz="3000">
              <a:solidFill>
                <a:schemeClr val="dk1"/>
              </a:solidFill>
            </a:endParaRPr>
          </a:p>
          <a:p>
            <a:pPr marL="0" lvl="0" indent="0" algn="l" rtl="0">
              <a:spcBef>
                <a:spcPts val="0"/>
              </a:spcBef>
              <a:spcAft>
                <a:spcPts val="0"/>
              </a:spcAft>
              <a:buNone/>
            </a:pPr>
            <a:endParaRPr sz="4500">
              <a:solidFill>
                <a:schemeClr val="dk1"/>
              </a:solidFill>
            </a:endParaRPr>
          </a:p>
          <a:p>
            <a:pPr marL="1828800" lvl="0" indent="457200" algn="l" rtl="0">
              <a:spcBef>
                <a:spcPts val="0"/>
              </a:spcBef>
              <a:spcAft>
                <a:spcPts val="0"/>
              </a:spcAft>
              <a:buNone/>
            </a:pPr>
            <a:r>
              <a:rPr lang="en-GB" sz="4500">
                <a:solidFill>
                  <a:schemeClr val="dk1"/>
                </a:solidFill>
              </a:rPr>
              <a:t>       </a:t>
            </a:r>
            <a:r>
              <a:rPr lang="en-GB" sz="4500" b="1">
                <a:solidFill>
                  <a:srgbClr val="1155CC"/>
                </a:solidFill>
                <a:latin typeface="Comic Sans MS"/>
                <a:ea typeface="Comic Sans MS"/>
                <a:cs typeface="Comic Sans MS"/>
                <a:sym typeface="Comic Sans MS"/>
              </a:rPr>
              <a:t>Thank you !</a:t>
            </a:r>
            <a:endParaRPr sz="4500" b="1">
              <a:solidFill>
                <a:srgbClr val="1155CC"/>
              </a:solidFill>
              <a:latin typeface="Comic Sans MS"/>
              <a:ea typeface="Comic Sans MS"/>
              <a:cs typeface="Comic Sans MS"/>
              <a:sym typeface="Comic Sans MS"/>
            </a:endParaRPr>
          </a:p>
          <a:p>
            <a:pPr marL="1828800" lvl="0" indent="457200" algn="l" rtl="0">
              <a:spcBef>
                <a:spcPts val="0"/>
              </a:spcBef>
              <a:spcAft>
                <a:spcPts val="0"/>
              </a:spcAft>
              <a:buNone/>
            </a:pPr>
            <a:r>
              <a:rPr lang="en-GB" sz="4500" b="1">
                <a:solidFill>
                  <a:srgbClr val="1155CC"/>
                </a:solidFill>
                <a:latin typeface="Comic Sans MS"/>
                <a:ea typeface="Comic Sans MS"/>
                <a:cs typeface="Comic Sans MS"/>
                <a:sym typeface="Comic Sans MS"/>
              </a:rPr>
              <a:t>Any Questions ?</a:t>
            </a:r>
            <a:endParaRPr sz="4500" b="1">
              <a:solidFill>
                <a:srgbClr val="1155CC"/>
              </a:solidFill>
              <a:latin typeface="Comic Sans MS"/>
              <a:ea typeface="Comic Sans MS"/>
              <a:cs typeface="Comic Sans MS"/>
              <a:sym typeface="Comic Sans MS"/>
            </a:endParaRPr>
          </a:p>
        </p:txBody>
      </p:sp>
      <p:pic>
        <p:nvPicPr>
          <p:cNvPr id="238" name="Google Shape;238;p35" title="File:OdK2 toxin disulfide bonds.png - Wikimedia Commons"/>
          <p:cNvPicPr preferRelativeResize="0"/>
          <p:nvPr/>
        </p:nvPicPr>
        <p:blipFill>
          <a:blip r:embed="rId3">
            <a:alphaModFix amt="58000"/>
          </a:blip>
          <a:stretch>
            <a:fillRect/>
          </a:stretch>
        </p:blipFill>
        <p:spPr>
          <a:xfrm>
            <a:off x="-1509200" y="-1146550"/>
            <a:ext cx="5539651" cy="5539651"/>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2" name="Slide Number Placeholder 1">
            <a:extLst>
              <a:ext uri="{FF2B5EF4-FFF2-40B4-BE49-F238E27FC236}">
                <a16:creationId xmlns:a16="http://schemas.microsoft.com/office/drawing/2014/main" id="{D9745340-A30D-DB11-5566-22D2B7D987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140225"/>
            <a:ext cx="8520600" cy="572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a:t>Introduction</a:t>
            </a:r>
            <a:endParaRPr sz="2300" b="1"/>
          </a:p>
        </p:txBody>
      </p:sp>
      <p:sp>
        <p:nvSpPr>
          <p:cNvPr id="69" name="Google Shape;69;p15"/>
          <p:cNvSpPr txBox="1">
            <a:spLocks noGrp="1"/>
          </p:cNvSpPr>
          <p:nvPr>
            <p:ph type="body" idx="1"/>
          </p:nvPr>
        </p:nvSpPr>
        <p:spPr>
          <a:xfrm>
            <a:off x="311700" y="1775375"/>
            <a:ext cx="4638000" cy="30078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Char char="●"/>
            </a:pPr>
            <a:r>
              <a:rPr lang="en-GB" sz="1400" dirty="0">
                <a:solidFill>
                  <a:schemeClr val="dk1"/>
                </a:solidFill>
              </a:rPr>
              <a:t>To address these challenges, future research may focus on advancing model architectures, integrating data from multiple sources, and developing new algorithmic innovations. </a:t>
            </a:r>
            <a:endParaRPr sz="1400" dirty="0">
              <a:solidFill>
                <a:schemeClr val="dk1"/>
              </a:solidFill>
            </a:endParaRPr>
          </a:p>
          <a:p>
            <a:pPr marL="457200" lvl="0" indent="-317500" algn="just" rtl="0">
              <a:spcBef>
                <a:spcPts val="0"/>
              </a:spcBef>
              <a:spcAft>
                <a:spcPts val="0"/>
              </a:spcAft>
              <a:buClr>
                <a:schemeClr val="dk1"/>
              </a:buClr>
              <a:buSzPts val="1400"/>
              <a:buChar char="●"/>
            </a:pPr>
            <a:r>
              <a:rPr lang="en-GB" sz="1400" dirty="0">
                <a:solidFill>
                  <a:schemeClr val="dk1"/>
                </a:solidFill>
              </a:rPr>
              <a:t>The integration of computational methodologies and deep learning technologies offers promising avenues for accelerating drug discovery and protein engineering endeavours. </a:t>
            </a:r>
            <a:endParaRPr sz="1400" dirty="0">
              <a:solidFill>
                <a:schemeClr val="dk1"/>
              </a:solidFill>
            </a:endParaRPr>
          </a:p>
          <a:p>
            <a:pPr marL="457200" lvl="0" indent="-317500" algn="just" rtl="0">
              <a:lnSpc>
                <a:spcPct val="100000"/>
              </a:lnSpc>
              <a:spcBef>
                <a:spcPts val="0"/>
              </a:spcBef>
              <a:spcAft>
                <a:spcPts val="0"/>
              </a:spcAft>
              <a:buClr>
                <a:schemeClr val="dk1"/>
              </a:buClr>
              <a:buSzPts val="1400"/>
              <a:buChar char="●"/>
            </a:pPr>
            <a:r>
              <a:rPr lang="en-GB" sz="1400" dirty="0">
                <a:solidFill>
                  <a:schemeClr val="dk1"/>
                </a:solidFill>
              </a:rPr>
              <a:t>Finally, the use of trusted PDB data from RCSB PDB and the incorporation of both structural and sequential information can improve the accuracy of active site prediction structures.</a:t>
            </a:r>
            <a:endParaRPr sz="1400" dirty="0">
              <a:solidFill>
                <a:schemeClr val="dk1"/>
              </a:solidFill>
            </a:endParaRPr>
          </a:p>
        </p:txBody>
      </p:sp>
      <p:sp>
        <p:nvSpPr>
          <p:cNvPr id="70" name="Google Shape;70;p15"/>
          <p:cNvSpPr txBox="1"/>
          <p:nvPr/>
        </p:nvSpPr>
        <p:spPr>
          <a:xfrm>
            <a:off x="311700" y="712925"/>
            <a:ext cx="8520600" cy="5727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dk1"/>
              </a:buClr>
              <a:buSzPts val="1400"/>
              <a:buChar char="●"/>
            </a:pPr>
            <a:r>
              <a:rPr lang="en-GB">
                <a:solidFill>
                  <a:schemeClr val="dk1"/>
                </a:solidFill>
              </a:rPr>
              <a:t>Computational methods and deep learning technologies have shown great promise in predicting active sites in protein complexes. Recent studies have demonstrated the efficacy of these approaches, but challenges remain, including the need for improved interpretability, scalability, and generalization across diverse protein structures. </a:t>
            </a:r>
            <a:endParaRPr sz="1500">
              <a:solidFill>
                <a:schemeClr val="dk1"/>
              </a:solidFill>
            </a:endParaRPr>
          </a:p>
        </p:txBody>
      </p:sp>
      <p:pic>
        <p:nvPicPr>
          <p:cNvPr id="71" name="Google Shape;71;p15"/>
          <p:cNvPicPr preferRelativeResize="0"/>
          <p:nvPr/>
        </p:nvPicPr>
        <p:blipFill>
          <a:blip r:embed="rId3">
            <a:alphaModFix/>
          </a:blip>
          <a:stretch>
            <a:fillRect/>
          </a:stretch>
        </p:blipFill>
        <p:spPr>
          <a:xfrm>
            <a:off x="5099100" y="1626850"/>
            <a:ext cx="3516650" cy="3156325"/>
          </a:xfrm>
          <a:prstGeom prst="rect">
            <a:avLst/>
          </a:prstGeom>
          <a:noFill/>
          <a:ln w="9525" cap="flat" cmpd="sng">
            <a:solidFill>
              <a:srgbClr val="0D0D0D"/>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5C4CD567-338D-3196-7155-308867404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4" descr="A yellow and black text&#10;&#10;Description automatically generated">
            <a:extLst>
              <a:ext uri="{FF2B5EF4-FFF2-40B4-BE49-F238E27FC236}">
                <a16:creationId xmlns:a16="http://schemas.microsoft.com/office/drawing/2014/main" id="{D3CC8622-EC73-42B9-448C-146853A4CE52}"/>
              </a:ext>
            </a:extLst>
          </p:cNvPr>
          <p:cNvPicPr>
            <a:picLocks noChangeAspect="1"/>
          </p:cNvPicPr>
          <p:nvPr/>
        </p:nvPicPr>
        <p:blipFill>
          <a:blip r:embed="rId3"/>
          <a:stretch>
            <a:fillRect/>
          </a:stretch>
        </p:blipFill>
        <p:spPr>
          <a:xfrm>
            <a:off x="367359" y="844587"/>
            <a:ext cx="3955972" cy="1198639"/>
          </a:xfrm>
          <a:prstGeom prst="rect">
            <a:avLst/>
          </a:prstGeom>
        </p:spPr>
      </p:pic>
      <p:pic>
        <p:nvPicPr>
          <p:cNvPr id="7" name="Picture 6" descr="A close-up of a purple box&#10;&#10;Description automatically generated">
            <a:extLst>
              <a:ext uri="{FF2B5EF4-FFF2-40B4-BE49-F238E27FC236}">
                <a16:creationId xmlns:a16="http://schemas.microsoft.com/office/drawing/2014/main" id="{9150E363-BCD7-ADDA-F766-7B29423C4A98}"/>
              </a:ext>
            </a:extLst>
          </p:cNvPr>
          <p:cNvPicPr>
            <a:picLocks noChangeAspect="1"/>
          </p:cNvPicPr>
          <p:nvPr/>
        </p:nvPicPr>
        <p:blipFill>
          <a:blip r:embed="rId4"/>
          <a:stretch>
            <a:fillRect/>
          </a:stretch>
        </p:blipFill>
        <p:spPr>
          <a:xfrm>
            <a:off x="326004" y="2192027"/>
            <a:ext cx="4029133" cy="1385898"/>
          </a:xfrm>
          <a:prstGeom prst="rect">
            <a:avLst/>
          </a:prstGeom>
        </p:spPr>
      </p:pic>
      <p:pic>
        <p:nvPicPr>
          <p:cNvPr id="9" name="Picture 8" descr="A close-up of a diagram&#10;&#10;Description automatically generated">
            <a:extLst>
              <a:ext uri="{FF2B5EF4-FFF2-40B4-BE49-F238E27FC236}">
                <a16:creationId xmlns:a16="http://schemas.microsoft.com/office/drawing/2014/main" id="{1B571AE6-91C6-6FE8-CE3C-BF60FBD4688E}"/>
              </a:ext>
            </a:extLst>
          </p:cNvPr>
          <p:cNvPicPr>
            <a:picLocks noChangeAspect="1"/>
          </p:cNvPicPr>
          <p:nvPr/>
        </p:nvPicPr>
        <p:blipFill>
          <a:blip r:embed="rId5"/>
          <a:stretch>
            <a:fillRect/>
          </a:stretch>
        </p:blipFill>
        <p:spPr>
          <a:xfrm>
            <a:off x="365759" y="3773817"/>
            <a:ext cx="4029133" cy="1149752"/>
          </a:xfrm>
          <a:prstGeom prst="rect">
            <a:avLst/>
          </a:prstGeom>
        </p:spPr>
      </p:pic>
      <p:pic>
        <p:nvPicPr>
          <p:cNvPr id="11" name="Picture 10" descr="A pink box with black text&#10;&#10;Description automatically generated">
            <a:extLst>
              <a:ext uri="{FF2B5EF4-FFF2-40B4-BE49-F238E27FC236}">
                <a16:creationId xmlns:a16="http://schemas.microsoft.com/office/drawing/2014/main" id="{472FBAF4-56C5-E6C8-FB02-4C22A199B1ED}"/>
              </a:ext>
            </a:extLst>
          </p:cNvPr>
          <p:cNvPicPr>
            <a:picLocks noChangeAspect="1"/>
          </p:cNvPicPr>
          <p:nvPr/>
        </p:nvPicPr>
        <p:blipFill>
          <a:blip r:embed="rId6"/>
          <a:stretch>
            <a:fillRect/>
          </a:stretch>
        </p:blipFill>
        <p:spPr>
          <a:xfrm>
            <a:off x="4802588" y="1381362"/>
            <a:ext cx="3881602" cy="998259"/>
          </a:xfrm>
          <a:prstGeom prst="rect">
            <a:avLst/>
          </a:prstGeom>
        </p:spPr>
      </p:pic>
      <p:pic>
        <p:nvPicPr>
          <p:cNvPr id="13" name="Picture 12" descr="A diagram of a diagram&#10;&#10;Description automatically generated with medium confidence">
            <a:extLst>
              <a:ext uri="{FF2B5EF4-FFF2-40B4-BE49-F238E27FC236}">
                <a16:creationId xmlns:a16="http://schemas.microsoft.com/office/drawing/2014/main" id="{C4C76D0D-8863-9392-3DE8-B20B0CF32049}"/>
              </a:ext>
            </a:extLst>
          </p:cNvPr>
          <p:cNvPicPr>
            <a:picLocks noChangeAspect="1"/>
          </p:cNvPicPr>
          <p:nvPr/>
        </p:nvPicPr>
        <p:blipFill>
          <a:blip r:embed="rId7"/>
          <a:stretch>
            <a:fillRect/>
          </a:stretch>
        </p:blipFill>
        <p:spPr>
          <a:xfrm>
            <a:off x="4802588" y="2763880"/>
            <a:ext cx="3955972" cy="1345584"/>
          </a:xfrm>
          <a:prstGeom prst="rect">
            <a:avLst/>
          </a:prstGeom>
        </p:spPr>
      </p:pic>
      <p:sp>
        <p:nvSpPr>
          <p:cNvPr id="16" name="Title 1">
            <a:extLst>
              <a:ext uri="{FF2B5EF4-FFF2-40B4-BE49-F238E27FC236}">
                <a16:creationId xmlns:a16="http://schemas.microsoft.com/office/drawing/2014/main" id="{4CAE938F-06B7-DC8D-171C-3F624C5B9F45}"/>
              </a:ext>
            </a:extLst>
          </p:cNvPr>
          <p:cNvSpPr>
            <a:spLocks noGrp="1"/>
          </p:cNvSpPr>
          <p:nvPr>
            <p:ph type="title"/>
          </p:nvPr>
        </p:nvSpPr>
        <p:spPr>
          <a:xfrm>
            <a:off x="311700" y="87466"/>
            <a:ext cx="8520600" cy="572494"/>
          </a:xfrm>
          <a:solidFill>
            <a:schemeClr val="accent1"/>
          </a:solidFill>
          <a:ln w="12700">
            <a:solidFill>
              <a:schemeClr val="tx1"/>
            </a:solidFill>
          </a:ln>
        </p:spPr>
        <p:txBody>
          <a:bodyPr>
            <a:normAutofit fontScale="90000"/>
          </a:bodyPr>
          <a:lstStyle/>
          <a:p>
            <a:pPr algn="ctr"/>
            <a:r>
              <a:rPr lang="en-GB" sz="2800" b="1" dirty="0"/>
              <a:t>Literature Review</a:t>
            </a:r>
            <a:endParaRPr lang="en-US" b="1" dirty="0"/>
          </a:p>
        </p:txBody>
      </p:sp>
      <p:sp>
        <p:nvSpPr>
          <p:cNvPr id="2" name="Slide Number Placeholder 1">
            <a:extLst>
              <a:ext uri="{FF2B5EF4-FFF2-40B4-BE49-F238E27FC236}">
                <a16:creationId xmlns:a16="http://schemas.microsoft.com/office/drawing/2014/main" id="{5221E364-9A2C-59D0-F2A4-EB7026BBCE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9943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140225"/>
            <a:ext cx="85206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a:t>Research Objectives</a:t>
            </a:r>
            <a:endParaRPr sz="2300" b="1"/>
          </a:p>
        </p:txBody>
      </p:sp>
      <p:pic>
        <p:nvPicPr>
          <p:cNvPr id="83" name="Google Shape;83;p17"/>
          <p:cNvPicPr preferRelativeResize="0"/>
          <p:nvPr/>
        </p:nvPicPr>
        <p:blipFill>
          <a:blip r:embed="rId3">
            <a:alphaModFix/>
          </a:blip>
          <a:stretch>
            <a:fillRect/>
          </a:stretch>
        </p:blipFill>
        <p:spPr>
          <a:xfrm>
            <a:off x="2112650" y="832100"/>
            <a:ext cx="4918725" cy="4109200"/>
          </a:xfrm>
          <a:prstGeom prst="rect">
            <a:avLst/>
          </a:prstGeom>
          <a:noFill/>
          <a:ln>
            <a:noFill/>
          </a:ln>
        </p:spPr>
      </p:pic>
      <p:sp>
        <p:nvSpPr>
          <p:cNvPr id="84" name="Google Shape;84;p17"/>
          <p:cNvSpPr txBox="1"/>
          <p:nvPr/>
        </p:nvSpPr>
        <p:spPr>
          <a:xfrm>
            <a:off x="344550" y="763375"/>
            <a:ext cx="8487900" cy="4242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2" name="Slide Number Placeholder 1">
            <a:extLst>
              <a:ext uri="{FF2B5EF4-FFF2-40B4-BE49-F238E27FC236}">
                <a16:creationId xmlns:a16="http://schemas.microsoft.com/office/drawing/2014/main" id="{6745045F-6BF2-9B61-E8B8-0A147CE840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p:nvPr/>
        </p:nvSpPr>
        <p:spPr>
          <a:xfrm>
            <a:off x="335275" y="921200"/>
            <a:ext cx="8569500" cy="407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 name="Google Shape;90;p18"/>
          <p:cNvSpPr txBox="1">
            <a:spLocks noGrp="1"/>
          </p:cNvSpPr>
          <p:nvPr>
            <p:ph type="title"/>
          </p:nvPr>
        </p:nvSpPr>
        <p:spPr>
          <a:xfrm>
            <a:off x="311700" y="250050"/>
            <a:ext cx="8593200" cy="572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a:t>Proposed Methodology</a:t>
            </a:r>
            <a:endParaRPr sz="2300" b="1"/>
          </a:p>
        </p:txBody>
      </p:sp>
      <p:grpSp>
        <p:nvGrpSpPr>
          <p:cNvPr id="91" name="Google Shape;91;p18"/>
          <p:cNvGrpSpPr/>
          <p:nvPr/>
        </p:nvGrpSpPr>
        <p:grpSpPr>
          <a:xfrm>
            <a:off x="3507523" y="1404257"/>
            <a:ext cx="1935655" cy="865477"/>
            <a:chOff x="1126863" y="2013875"/>
            <a:chExt cx="1944600" cy="1569600"/>
          </a:xfrm>
        </p:grpSpPr>
        <p:sp>
          <p:nvSpPr>
            <p:cNvPr id="92" name="Google Shape;92;p18"/>
            <p:cNvSpPr/>
            <p:nvPr/>
          </p:nvSpPr>
          <p:spPr>
            <a:xfrm>
              <a:off x="1126863" y="2013875"/>
              <a:ext cx="1944600" cy="1569600"/>
            </a:xfrm>
            <a:prstGeom prst="round2DiagRect">
              <a:avLst>
                <a:gd name="adj1" fmla="val 0"/>
                <a:gd name="adj2" fmla="val 17764"/>
              </a:avLst>
            </a:prstGeom>
            <a:gradFill>
              <a:gsLst>
                <a:gs pos="0">
                  <a:srgbClr val="DFEAFB"/>
                </a:gs>
                <a:gs pos="100000">
                  <a:srgbClr val="6E9CE7"/>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txBox="1"/>
            <p:nvPr/>
          </p:nvSpPr>
          <p:spPr>
            <a:xfrm>
              <a:off x="1221782" y="2214945"/>
              <a:ext cx="1721700" cy="1136100"/>
            </a:xfrm>
            <a:prstGeom prst="rect">
              <a:avLst/>
            </a:prstGeom>
            <a:solidFill>
              <a:srgbClr val="CFE2F3"/>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700" dirty="0">
                  <a:solidFill>
                    <a:schemeClr val="dk1"/>
                  </a:solidFill>
                </a:rPr>
                <a:t>This is followed by computational generation of heatmaps to visually represent the proximity of active sites in protein-protein interactions.</a:t>
              </a:r>
              <a:endParaRPr sz="1000" dirty="0">
                <a:solidFill>
                  <a:schemeClr val="dk1"/>
                </a:solidFill>
              </a:endParaRPr>
            </a:p>
          </p:txBody>
        </p:sp>
      </p:grpSp>
      <p:sp>
        <p:nvSpPr>
          <p:cNvPr id="94" name="Google Shape;94;p18"/>
          <p:cNvSpPr/>
          <p:nvPr/>
        </p:nvSpPr>
        <p:spPr>
          <a:xfrm>
            <a:off x="429950" y="1485498"/>
            <a:ext cx="2744400" cy="3448200"/>
          </a:xfrm>
          <a:prstGeom prst="round2DiagRect">
            <a:avLst>
              <a:gd name="adj1" fmla="val 14073"/>
              <a:gd name="adj2" fmla="val 17764"/>
            </a:avLst>
          </a:prstGeom>
          <a:gradFill>
            <a:gsLst>
              <a:gs pos="0">
                <a:srgbClr val="F5D0D0"/>
              </a:gs>
              <a:gs pos="100000">
                <a:srgbClr val="D96868"/>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18"/>
          <p:cNvGrpSpPr/>
          <p:nvPr/>
        </p:nvGrpSpPr>
        <p:grpSpPr>
          <a:xfrm>
            <a:off x="644215" y="1606864"/>
            <a:ext cx="2316011" cy="1499110"/>
            <a:chOff x="358722" y="571850"/>
            <a:chExt cx="2410503" cy="1881650"/>
          </a:xfrm>
        </p:grpSpPr>
        <p:sp>
          <p:nvSpPr>
            <p:cNvPr id="96" name="Google Shape;96;p18"/>
            <p:cNvSpPr txBox="1"/>
            <p:nvPr/>
          </p:nvSpPr>
          <p:spPr>
            <a:xfrm>
              <a:off x="358725" y="571850"/>
              <a:ext cx="2410500" cy="5814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dirty="0">
                  <a:solidFill>
                    <a:schemeClr val="dk1"/>
                  </a:solidFill>
                  <a:latin typeface="Roboto"/>
                  <a:ea typeface="Roboto"/>
                  <a:cs typeface="Roboto"/>
                  <a:sym typeface="Roboto"/>
                </a:rPr>
                <a:t>Structural Information of protein complexes from PDB data</a:t>
              </a:r>
              <a:endParaRPr sz="1100" dirty="0">
                <a:solidFill>
                  <a:schemeClr val="dk1"/>
                </a:solidFill>
                <a:latin typeface="Roboto"/>
                <a:ea typeface="Roboto"/>
                <a:cs typeface="Roboto"/>
                <a:sym typeface="Roboto"/>
              </a:endParaRPr>
            </a:p>
          </p:txBody>
        </p:sp>
        <p:sp>
          <p:nvSpPr>
            <p:cNvPr id="97" name="Google Shape;97;p18"/>
            <p:cNvSpPr txBox="1"/>
            <p:nvPr/>
          </p:nvSpPr>
          <p:spPr>
            <a:xfrm>
              <a:off x="358722" y="1103500"/>
              <a:ext cx="2410500" cy="1350000"/>
            </a:xfrm>
            <a:prstGeom prst="rect">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a:solidFill>
                    <a:schemeClr val="dk1"/>
                  </a:solidFill>
                </a:rPr>
                <a:t>PDB files are parsed to extract spatial location of “CA” atoms in protein complexes, followed by generating interatomic Euclidean distance matrices at the residue level. </a:t>
              </a:r>
              <a:endParaRPr sz="1300">
                <a:solidFill>
                  <a:schemeClr val="dk1"/>
                </a:solidFill>
              </a:endParaRPr>
            </a:p>
          </p:txBody>
        </p:sp>
      </p:grpSp>
      <p:grpSp>
        <p:nvGrpSpPr>
          <p:cNvPr id="98" name="Google Shape;98;p18"/>
          <p:cNvGrpSpPr/>
          <p:nvPr/>
        </p:nvGrpSpPr>
        <p:grpSpPr>
          <a:xfrm>
            <a:off x="644182" y="3232505"/>
            <a:ext cx="2316068" cy="1535221"/>
            <a:chOff x="385625" y="2940050"/>
            <a:chExt cx="2410562" cy="1926975"/>
          </a:xfrm>
        </p:grpSpPr>
        <p:sp>
          <p:nvSpPr>
            <p:cNvPr id="99" name="Google Shape;99;p18"/>
            <p:cNvSpPr txBox="1"/>
            <p:nvPr/>
          </p:nvSpPr>
          <p:spPr>
            <a:xfrm>
              <a:off x="385687" y="2940050"/>
              <a:ext cx="2410500" cy="5814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100" b="1">
                  <a:solidFill>
                    <a:schemeClr val="dk1"/>
                  </a:solidFill>
                  <a:latin typeface="Roboto"/>
                  <a:ea typeface="Roboto"/>
                  <a:cs typeface="Roboto"/>
                  <a:sym typeface="Roboto"/>
                </a:rPr>
                <a:t>Sequential Information of protein complexes from PDB data</a:t>
              </a:r>
              <a:endParaRPr sz="1100">
                <a:solidFill>
                  <a:schemeClr val="dk1"/>
                </a:solidFill>
                <a:latin typeface="Roboto"/>
                <a:ea typeface="Roboto"/>
                <a:cs typeface="Roboto"/>
                <a:sym typeface="Roboto"/>
              </a:endParaRPr>
            </a:p>
          </p:txBody>
        </p:sp>
        <p:sp>
          <p:nvSpPr>
            <p:cNvPr id="100" name="Google Shape;100;p18"/>
            <p:cNvSpPr txBox="1"/>
            <p:nvPr/>
          </p:nvSpPr>
          <p:spPr>
            <a:xfrm>
              <a:off x="385625" y="3455825"/>
              <a:ext cx="2410500" cy="1411200"/>
            </a:xfrm>
            <a:prstGeom prst="rect">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900">
                  <a:solidFill>
                    <a:schemeClr val="dk1"/>
                  </a:solidFill>
                </a:rPr>
                <a:t>PDB files are parsed to extract sequence information of unirpots in protein complexes. Images are generated from this by a colour encoding strategy that maps amino acids of protein chain  to a lookup table.</a:t>
              </a:r>
              <a:endParaRPr sz="1200">
                <a:solidFill>
                  <a:schemeClr val="dk1"/>
                </a:solidFill>
              </a:endParaRPr>
            </a:p>
          </p:txBody>
        </p:sp>
      </p:grpSp>
      <p:cxnSp>
        <p:nvCxnSpPr>
          <p:cNvPr id="101" name="Google Shape;101;p18"/>
          <p:cNvCxnSpPr>
            <a:stCxn id="97" idx="3"/>
            <a:endCxn id="92" idx="2"/>
          </p:cNvCxnSpPr>
          <p:nvPr/>
        </p:nvCxnSpPr>
        <p:spPr>
          <a:xfrm rot="10800000" flipH="1">
            <a:off x="2960223" y="1837102"/>
            <a:ext cx="547200" cy="731100"/>
          </a:xfrm>
          <a:prstGeom prst="bentConnector3">
            <a:avLst>
              <a:gd name="adj1" fmla="val 49989"/>
            </a:avLst>
          </a:prstGeom>
          <a:noFill/>
          <a:ln w="19050" cap="flat" cmpd="sng">
            <a:solidFill>
              <a:srgbClr val="000000"/>
            </a:solidFill>
            <a:prstDash val="solid"/>
            <a:round/>
            <a:headEnd type="none" w="med" len="med"/>
            <a:tailEnd type="none" w="med" len="med"/>
          </a:ln>
        </p:spPr>
      </p:cxnSp>
      <p:grpSp>
        <p:nvGrpSpPr>
          <p:cNvPr id="102" name="Google Shape;102;p18"/>
          <p:cNvGrpSpPr/>
          <p:nvPr/>
        </p:nvGrpSpPr>
        <p:grpSpPr>
          <a:xfrm>
            <a:off x="3667907" y="3001781"/>
            <a:ext cx="2141105" cy="1901937"/>
            <a:chOff x="3071447" y="1922966"/>
            <a:chExt cx="2151000" cy="1660500"/>
          </a:xfrm>
        </p:grpSpPr>
        <p:sp>
          <p:nvSpPr>
            <p:cNvPr id="103" name="Google Shape;103;p18"/>
            <p:cNvSpPr/>
            <p:nvPr/>
          </p:nvSpPr>
          <p:spPr>
            <a:xfrm rot="10800000" flipH="1">
              <a:off x="3071447" y="1922966"/>
              <a:ext cx="2151000" cy="1660500"/>
            </a:xfrm>
            <a:prstGeom prst="round2DiagRect">
              <a:avLst>
                <a:gd name="adj1" fmla="val 0"/>
                <a:gd name="adj2" fmla="val 17764"/>
              </a:avLst>
            </a:prstGeom>
            <a:gradFill>
              <a:gsLst>
                <a:gs pos="0">
                  <a:srgbClr val="FFF6DB"/>
                </a:gs>
                <a:gs pos="100000">
                  <a:srgbClr val="FAD1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p:nvPr/>
          </p:nvSpPr>
          <p:spPr>
            <a:xfrm>
              <a:off x="3248620" y="2124383"/>
              <a:ext cx="1768800" cy="4473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chemeClr val="dk1"/>
                  </a:solidFill>
                  <a:latin typeface="Roboto"/>
                  <a:ea typeface="Roboto"/>
                  <a:cs typeface="Roboto"/>
                  <a:sym typeface="Roboto"/>
                </a:rPr>
                <a:t>Sliding Window Approach for Sub-image Generation</a:t>
              </a:r>
              <a:endParaRPr sz="1000">
                <a:solidFill>
                  <a:schemeClr val="dk1"/>
                </a:solidFill>
                <a:latin typeface="Roboto"/>
                <a:ea typeface="Roboto"/>
                <a:cs typeface="Roboto"/>
                <a:sym typeface="Roboto"/>
              </a:endParaRPr>
            </a:p>
          </p:txBody>
        </p:sp>
        <p:sp>
          <p:nvSpPr>
            <p:cNvPr id="105" name="Google Shape;105;p18"/>
            <p:cNvSpPr txBox="1"/>
            <p:nvPr/>
          </p:nvSpPr>
          <p:spPr>
            <a:xfrm>
              <a:off x="3248621" y="2571573"/>
              <a:ext cx="1768800" cy="944400"/>
            </a:xfrm>
            <a:prstGeom prst="rect">
              <a:avLst/>
            </a:prstGeom>
            <a:solidFill>
              <a:srgbClr val="FFE599"/>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100">
                  <a:solidFill>
                    <a:schemeClr val="dk1"/>
                  </a:solidFill>
                </a:rPr>
                <a:t>Sub-images are generated using a sliding window method with dimensions of 32x32 and a stride of 2.</a:t>
              </a:r>
              <a:endParaRPr sz="1100">
                <a:solidFill>
                  <a:schemeClr val="dk1"/>
                </a:solidFill>
              </a:endParaRPr>
            </a:p>
          </p:txBody>
        </p:sp>
      </p:grpSp>
      <p:grpSp>
        <p:nvGrpSpPr>
          <p:cNvPr id="106" name="Google Shape;106;p18"/>
          <p:cNvGrpSpPr/>
          <p:nvPr/>
        </p:nvGrpSpPr>
        <p:grpSpPr>
          <a:xfrm>
            <a:off x="6516431" y="2551002"/>
            <a:ext cx="2316019" cy="2286593"/>
            <a:chOff x="3071457" y="2013875"/>
            <a:chExt cx="1944600" cy="1569600"/>
          </a:xfrm>
        </p:grpSpPr>
        <p:sp>
          <p:nvSpPr>
            <p:cNvPr id="107" name="Google Shape;107;p18"/>
            <p:cNvSpPr/>
            <p:nvPr/>
          </p:nvSpPr>
          <p:spPr>
            <a:xfrm rot="10800000" flipH="1">
              <a:off x="3071457" y="2013875"/>
              <a:ext cx="1944600" cy="1569600"/>
            </a:xfrm>
            <a:prstGeom prst="round2DiagRect">
              <a:avLst>
                <a:gd name="adj1" fmla="val 0"/>
                <a:gd name="adj2" fmla="val 17764"/>
              </a:avLst>
            </a:prstGeom>
            <a:gradFill>
              <a:gsLst>
                <a:gs pos="0">
                  <a:srgbClr val="DCECD5"/>
                </a:gs>
                <a:gs pos="100000">
                  <a:srgbClr val="92BC81"/>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txBox="1"/>
            <p:nvPr/>
          </p:nvSpPr>
          <p:spPr>
            <a:xfrm>
              <a:off x="3252009" y="2105547"/>
              <a:ext cx="1590300" cy="397800"/>
            </a:xfrm>
            <a:prstGeom prst="rect">
              <a:avLst/>
            </a:prstGeom>
            <a:solidFill>
              <a:srgbClr val="93C47D"/>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1"/>
                  </a:solidFill>
                  <a:latin typeface="Roboto"/>
                  <a:ea typeface="Roboto"/>
                  <a:cs typeface="Roboto"/>
                  <a:sym typeface="Roboto"/>
                </a:rPr>
                <a:t>Deep Learning Approach for Active Site Prediction</a:t>
              </a:r>
              <a:endParaRPr sz="1100">
                <a:solidFill>
                  <a:schemeClr val="dk1"/>
                </a:solidFill>
                <a:latin typeface="Roboto"/>
                <a:ea typeface="Roboto"/>
                <a:cs typeface="Roboto"/>
                <a:sym typeface="Roboto"/>
              </a:endParaRPr>
            </a:p>
          </p:txBody>
        </p:sp>
        <p:sp>
          <p:nvSpPr>
            <p:cNvPr id="109" name="Google Shape;109;p18"/>
            <p:cNvSpPr txBox="1"/>
            <p:nvPr/>
          </p:nvSpPr>
          <p:spPr>
            <a:xfrm>
              <a:off x="3252009" y="2457533"/>
              <a:ext cx="1590300" cy="1056900"/>
            </a:xfrm>
            <a:prstGeom prst="rect">
              <a:avLst/>
            </a:prstGeom>
            <a:solidFill>
              <a:srgbClr val="B6D7A8"/>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100">
                  <a:solidFill>
                    <a:schemeClr val="dk1"/>
                  </a:solidFill>
                </a:rPr>
                <a:t>The DensePPI model, utilizing the DenseNET 201 architecture, is employed for training and prediction. Performance metrics are evaluated based on the testing results.</a:t>
              </a:r>
              <a:endParaRPr sz="1100">
                <a:solidFill>
                  <a:schemeClr val="dk1"/>
                </a:solidFill>
              </a:endParaRPr>
            </a:p>
          </p:txBody>
        </p:sp>
      </p:grpSp>
      <p:sp>
        <p:nvSpPr>
          <p:cNvPr id="110" name="Google Shape;110;p18"/>
          <p:cNvSpPr/>
          <p:nvPr/>
        </p:nvSpPr>
        <p:spPr>
          <a:xfrm>
            <a:off x="5808936" y="3593613"/>
            <a:ext cx="707700" cy="399300"/>
          </a:xfrm>
          <a:prstGeom prst="rightArrow">
            <a:avLst>
              <a:gd name="adj1" fmla="val 50000"/>
              <a:gd name="adj2"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11" name="Google Shape;111;p18"/>
          <p:cNvGrpSpPr/>
          <p:nvPr/>
        </p:nvGrpSpPr>
        <p:grpSpPr>
          <a:xfrm>
            <a:off x="5696035" y="1130465"/>
            <a:ext cx="2896287" cy="1139090"/>
            <a:chOff x="1126872" y="2013880"/>
            <a:chExt cx="1944600" cy="1986900"/>
          </a:xfrm>
        </p:grpSpPr>
        <p:sp>
          <p:nvSpPr>
            <p:cNvPr id="112" name="Google Shape;112;p18"/>
            <p:cNvSpPr/>
            <p:nvPr/>
          </p:nvSpPr>
          <p:spPr>
            <a:xfrm>
              <a:off x="1126872" y="2013880"/>
              <a:ext cx="1944600" cy="1986900"/>
            </a:xfrm>
            <a:prstGeom prst="round2DiagRect">
              <a:avLst>
                <a:gd name="adj1" fmla="val 0"/>
                <a:gd name="adj2" fmla="val 17764"/>
              </a:avLst>
            </a:prstGeom>
            <a:gradFill>
              <a:gsLst>
                <a:gs pos="0">
                  <a:srgbClr val="DBD4EB"/>
                </a:gs>
                <a:gs pos="100000">
                  <a:srgbClr val="90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p:nvPr/>
          </p:nvSpPr>
          <p:spPr>
            <a:xfrm>
              <a:off x="1219820" y="2256753"/>
              <a:ext cx="1723800" cy="1507200"/>
            </a:xfrm>
            <a:prstGeom prst="rect">
              <a:avLst/>
            </a:prstGeom>
            <a:solidFill>
              <a:srgbClr val="D9D2E9"/>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dirty="0">
                  <a:solidFill>
                    <a:schemeClr val="dk1"/>
                  </a:solidFill>
                </a:rPr>
                <a:t>A statistical analysis on interatomic distances between protein chains within individual protein complexes is computationally performed at residue level. This generates </a:t>
              </a:r>
              <a:r>
                <a:rPr lang="en-GB" sz="700" b="1" dirty="0">
                  <a:solidFill>
                    <a:schemeClr val="dk1"/>
                  </a:solidFill>
                  <a:highlight>
                    <a:schemeClr val="accent6"/>
                  </a:highlight>
                </a:rPr>
                <a:t>Positive PPI dataset</a:t>
              </a:r>
              <a:r>
                <a:rPr lang="en-GB" sz="700" dirty="0">
                  <a:solidFill>
                    <a:schemeClr val="dk1"/>
                  </a:solidFill>
                  <a:highlight>
                    <a:schemeClr val="accent6"/>
                  </a:highlight>
                </a:rPr>
                <a:t> (Gold dataset : </a:t>
              </a:r>
              <a:r>
                <a:rPr lang="en-GB" sz="700" b="1" dirty="0">
                  <a:solidFill>
                    <a:schemeClr val="dk1"/>
                  </a:solidFill>
                  <a:highlight>
                    <a:schemeClr val="accent6"/>
                  </a:highlight>
                </a:rPr>
                <a:t>distance &lt; 5 Å</a:t>
              </a:r>
              <a:r>
                <a:rPr lang="en-GB" sz="700" dirty="0">
                  <a:solidFill>
                    <a:schemeClr val="dk1"/>
                  </a:solidFill>
                  <a:highlight>
                    <a:schemeClr val="accent6"/>
                  </a:highlight>
                </a:rPr>
                <a:t>)</a:t>
              </a:r>
              <a:r>
                <a:rPr lang="en-GB" sz="700" dirty="0">
                  <a:solidFill>
                    <a:schemeClr val="dk1"/>
                  </a:solidFill>
                </a:rPr>
                <a:t>, Silver dataset - </a:t>
              </a:r>
              <a:r>
                <a:rPr lang="en-GB" sz="700" b="1" dirty="0">
                  <a:solidFill>
                    <a:schemeClr val="dk1"/>
                  </a:solidFill>
                </a:rPr>
                <a:t>5 Å ≤ distance ≤ 10 Å</a:t>
              </a:r>
              <a:r>
                <a:rPr lang="en-GB" sz="700" dirty="0">
                  <a:solidFill>
                    <a:schemeClr val="dk1"/>
                  </a:solidFill>
                </a:rPr>
                <a:t>) and</a:t>
              </a:r>
              <a:r>
                <a:rPr lang="en-GB" sz="700" b="1" dirty="0">
                  <a:solidFill>
                    <a:schemeClr val="dk1"/>
                  </a:solidFill>
                </a:rPr>
                <a:t> </a:t>
              </a:r>
              <a:r>
                <a:rPr lang="en-GB" sz="700" b="1" dirty="0">
                  <a:solidFill>
                    <a:schemeClr val="dk1"/>
                  </a:solidFill>
                  <a:highlight>
                    <a:schemeClr val="accent6"/>
                  </a:highlight>
                </a:rPr>
                <a:t>Negative PPI dataset</a:t>
              </a:r>
              <a:r>
                <a:rPr lang="en-GB" sz="700" dirty="0">
                  <a:solidFill>
                    <a:schemeClr val="dk1"/>
                  </a:solidFill>
                  <a:highlight>
                    <a:schemeClr val="accent6"/>
                  </a:highlight>
                </a:rPr>
                <a:t> (non-interacting protein dataset - </a:t>
              </a:r>
              <a:r>
                <a:rPr lang="en-GB" sz="700" b="1" dirty="0">
                  <a:solidFill>
                    <a:schemeClr val="dk1"/>
                  </a:solidFill>
                  <a:highlight>
                    <a:schemeClr val="accent6"/>
                  </a:highlight>
                </a:rPr>
                <a:t>distance &gt; 10 Å</a:t>
              </a:r>
              <a:r>
                <a:rPr lang="en-GB" sz="700" dirty="0">
                  <a:solidFill>
                    <a:schemeClr val="dk1"/>
                  </a:solidFill>
                </a:rPr>
                <a:t> )</a:t>
              </a:r>
              <a:endParaRPr sz="700" dirty="0">
                <a:solidFill>
                  <a:schemeClr val="dk1"/>
                </a:solidFill>
              </a:endParaRPr>
            </a:p>
          </p:txBody>
        </p:sp>
      </p:grpSp>
      <p:cxnSp>
        <p:nvCxnSpPr>
          <p:cNvPr id="114" name="Google Shape;114;p18"/>
          <p:cNvCxnSpPr>
            <a:stCxn id="96" idx="0"/>
          </p:cNvCxnSpPr>
          <p:nvPr/>
        </p:nvCxnSpPr>
        <p:spPr>
          <a:xfrm rot="-5400000">
            <a:off x="3585872" y="-527186"/>
            <a:ext cx="350400" cy="3917700"/>
          </a:xfrm>
          <a:prstGeom prst="bentConnector2">
            <a:avLst/>
          </a:prstGeom>
          <a:noFill/>
          <a:ln w="19050" cap="flat" cmpd="sng">
            <a:solidFill>
              <a:schemeClr val="dk1"/>
            </a:solidFill>
            <a:prstDash val="solid"/>
            <a:round/>
            <a:headEnd type="none" w="med" len="med"/>
            <a:tailEnd type="none" w="med" len="med"/>
          </a:ln>
        </p:spPr>
      </p:cxnSp>
      <p:sp>
        <p:nvSpPr>
          <p:cNvPr id="115" name="Google Shape;115;p18"/>
          <p:cNvSpPr/>
          <p:nvPr/>
        </p:nvSpPr>
        <p:spPr>
          <a:xfrm>
            <a:off x="3801887" y="1374562"/>
            <a:ext cx="1686000" cy="186000"/>
          </a:xfrm>
          <a:prstGeom prst="wedgeRectCallout">
            <a:avLst>
              <a:gd name="adj1" fmla="val -20833"/>
              <a:gd name="adj2" fmla="val 625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chemeClr val="lt1"/>
                </a:solidFill>
              </a:rPr>
              <a:t>Visual Insight from protein structure information</a:t>
            </a:r>
            <a:endParaRPr sz="700" b="1" dirty="0">
              <a:solidFill>
                <a:schemeClr val="lt1"/>
              </a:solidFill>
            </a:endParaRPr>
          </a:p>
        </p:txBody>
      </p:sp>
      <p:sp>
        <p:nvSpPr>
          <p:cNvPr id="116" name="Google Shape;116;p18"/>
          <p:cNvSpPr/>
          <p:nvPr/>
        </p:nvSpPr>
        <p:spPr>
          <a:xfrm>
            <a:off x="6094466" y="1069750"/>
            <a:ext cx="2537100" cy="186000"/>
          </a:xfrm>
          <a:prstGeom prst="wedgeRectCallout">
            <a:avLst>
              <a:gd name="adj1" fmla="val -20833"/>
              <a:gd name="adj2" fmla="val 625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chemeClr val="lt1"/>
                </a:solidFill>
              </a:rPr>
              <a:t>Predictive Analysis from protein structure information</a:t>
            </a:r>
            <a:endParaRPr sz="700" b="1" dirty="0">
              <a:solidFill>
                <a:schemeClr val="lt1"/>
              </a:solidFill>
            </a:endParaRPr>
          </a:p>
        </p:txBody>
      </p:sp>
      <p:sp>
        <p:nvSpPr>
          <p:cNvPr id="117" name="Google Shape;117;p18"/>
          <p:cNvSpPr/>
          <p:nvPr/>
        </p:nvSpPr>
        <p:spPr>
          <a:xfrm>
            <a:off x="3168541" y="3734108"/>
            <a:ext cx="499800" cy="303600"/>
          </a:xfrm>
          <a:prstGeom prst="rightArrow">
            <a:avLst>
              <a:gd name="adj1" fmla="val 50000"/>
              <a:gd name="adj2"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0EDB0B5E-2423-9D23-B6AC-C54D9AFB6B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1000"/>
                                        <p:tgtEl>
                                          <p:spTgt spid="95"/>
                                        </p:tgtEl>
                                      </p:cBhvr>
                                    </p:animEffect>
                                    <p:anim calcmode="lin" valueType="num">
                                      <p:cBhvr>
                                        <p:cTn id="13" dur="1000" fill="hold"/>
                                        <p:tgtEl>
                                          <p:spTgt spid="95"/>
                                        </p:tgtEl>
                                        <p:attrNameLst>
                                          <p:attrName>ppt_x</p:attrName>
                                        </p:attrNameLst>
                                      </p:cBhvr>
                                      <p:tavLst>
                                        <p:tav tm="0">
                                          <p:val>
                                            <p:strVal val="#ppt_x"/>
                                          </p:val>
                                        </p:tav>
                                        <p:tav tm="100000">
                                          <p:val>
                                            <p:strVal val="#ppt_x"/>
                                          </p:val>
                                        </p:tav>
                                      </p:tavLst>
                                    </p:anim>
                                    <p:anim calcmode="lin" valueType="num">
                                      <p:cBhvr>
                                        <p:cTn id="14" dur="1000" fill="hold"/>
                                        <p:tgtEl>
                                          <p:spTgt spid="9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1000"/>
                                        <p:tgtEl>
                                          <p:spTgt spid="98"/>
                                        </p:tgtEl>
                                      </p:cBhvr>
                                    </p:animEffect>
                                    <p:anim calcmode="lin" valueType="num">
                                      <p:cBhvr>
                                        <p:cTn id="18" dur="1000" fill="hold"/>
                                        <p:tgtEl>
                                          <p:spTgt spid="98"/>
                                        </p:tgtEl>
                                        <p:attrNameLst>
                                          <p:attrName>ppt_x</p:attrName>
                                        </p:attrNameLst>
                                      </p:cBhvr>
                                      <p:tavLst>
                                        <p:tav tm="0">
                                          <p:val>
                                            <p:strVal val="#ppt_x"/>
                                          </p:val>
                                        </p:tav>
                                        <p:tav tm="100000">
                                          <p:val>
                                            <p:strVal val="#ppt_x"/>
                                          </p:val>
                                        </p:tav>
                                      </p:tavLst>
                                    </p:anim>
                                    <p:anim calcmode="lin" valueType="num">
                                      <p:cBhvr>
                                        <p:cTn id="19"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1000"/>
                                        <p:tgtEl>
                                          <p:spTgt spid="116"/>
                                        </p:tgtEl>
                                      </p:cBhvr>
                                    </p:animEffect>
                                    <p:anim calcmode="lin" valueType="num">
                                      <p:cBhvr>
                                        <p:cTn id="25" dur="1000" fill="hold"/>
                                        <p:tgtEl>
                                          <p:spTgt spid="116"/>
                                        </p:tgtEl>
                                        <p:attrNameLst>
                                          <p:attrName>ppt_x</p:attrName>
                                        </p:attrNameLst>
                                      </p:cBhvr>
                                      <p:tavLst>
                                        <p:tav tm="0">
                                          <p:val>
                                            <p:strVal val="#ppt_x"/>
                                          </p:val>
                                        </p:tav>
                                        <p:tav tm="100000">
                                          <p:val>
                                            <p:strVal val="#ppt_x"/>
                                          </p:val>
                                        </p:tav>
                                      </p:tavLst>
                                    </p:anim>
                                    <p:anim calcmode="lin" valueType="num">
                                      <p:cBhvr>
                                        <p:cTn id="26" dur="1000" fill="hold"/>
                                        <p:tgtEl>
                                          <p:spTgt spid="1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fade">
                                      <p:cBhvr>
                                        <p:cTn id="29" dur="1000"/>
                                        <p:tgtEl>
                                          <p:spTgt spid="111"/>
                                        </p:tgtEl>
                                      </p:cBhvr>
                                    </p:animEffect>
                                    <p:anim calcmode="lin" valueType="num">
                                      <p:cBhvr>
                                        <p:cTn id="30" dur="1000" fill="hold"/>
                                        <p:tgtEl>
                                          <p:spTgt spid="111"/>
                                        </p:tgtEl>
                                        <p:attrNameLst>
                                          <p:attrName>ppt_x</p:attrName>
                                        </p:attrNameLst>
                                      </p:cBhvr>
                                      <p:tavLst>
                                        <p:tav tm="0">
                                          <p:val>
                                            <p:strVal val="#ppt_x"/>
                                          </p:val>
                                        </p:tav>
                                        <p:tav tm="100000">
                                          <p:val>
                                            <p:strVal val="#ppt_x"/>
                                          </p:val>
                                        </p:tav>
                                      </p:tavLst>
                                    </p:anim>
                                    <p:anim calcmode="lin" valueType="num">
                                      <p:cBhvr>
                                        <p:cTn id="31" dur="1000" fill="hold"/>
                                        <p:tgtEl>
                                          <p:spTgt spid="11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1000"/>
                                        <p:tgtEl>
                                          <p:spTgt spid="114"/>
                                        </p:tgtEl>
                                      </p:cBhvr>
                                    </p:animEffect>
                                    <p:anim calcmode="lin" valueType="num">
                                      <p:cBhvr>
                                        <p:cTn id="35" dur="1000" fill="hold"/>
                                        <p:tgtEl>
                                          <p:spTgt spid="114"/>
                                        </p:tgtEl>
                                        <p:attrNameLst>
                                          <p:attrName>ppt_x</p:attrName>
                                        </p:attrNameLst>
                                      </p:cBhvr>
                                      <p:tavLst>
                                        <p:tav tm="0">
                                          <p:val>
                                            <p:strVal val="#ppt_x"/>
                                          </p:val>
                                        </p:tav>
                                        <p:tav tm="100000">
                                          <p:val>
                                            <p:strVal val="#ppt_x"/>
                                          </p:val>
                                        </p:tav>
                                      </p:tavLst>
                                    </p:anim>
                                    <p:anim calcmode="lin" valueType="num">
                                      <p:cBhvr>
                                        <p:cTn id="36"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fade">
                                      <p:cBhvr>
                                        <p:cTn id="41" dur="1000"/>
                                        <p:tgtEl>
                                          <p:spTgt spid="101"/>
                                        </p:tgtEl>
                                      </p:cBhvr>
                                    </p:animEffect>
                                    <p:anim calcmode="lin" valueType="num">
                                      <p:cBhvr>
                                        <p:cTn id="42" dur="1000" fill="hold"/>
                                        <p:tgtEl>
                                          <p:spTgt spid="101"/>
                                        </p:tgtEl>
                                        <p:attrNameLst>
                                          <p:attrName>ppt_x</p:attrName>
                                        </p:attrNameLst>
                                      </p:cBhvr>
                                      <p:tavLst>
                                        <p:tav tm="0">
                                          <p:val>
                                            <p:strVal val="#ppt_x"/>
                                          </p:val>
                                        </p:tav>
                                        <p:tav tm="100000">
                                          <p:val>
                                            <p:strVal val="#ppt_x"/>
                                          </p:val>
                                        </p:tav>
                                      </p:tavLst>
                                    </p:anim>
                                    <p:anim calcmode="lin" valueType="num">
                                      <p:cBhvr>
                                        <p:cTn id="43" dur="1000" fill="hold"/>
                                        <p:tgtEl>
                                          <p:spTgt spid="10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1000"/>
                                        <p:tgtEl>
                                          <p:spTgt spid="91"/>
                                        </p:tgtEl>
                                      </p:cBhvr>
                                    </p:animEffect>
                                    <p:anim calcmode="lin" valueType="num">
                                      <p:cBhvr>
                                        <p:cTn id="47" dur="1000" fill="hold"/>
                                        <p:tgtEl>
                                          <p:spTgt spid="91"/>
                                        </p:tgtEl>
                                        <p:attrNameLst>
                                          <p:attrName>ppt_x</p:attrName>
                                        </p:attrNameLst>
                                      </p:cBhvr>
                                      <p:tavLst>
                                        <p:tav tm="0">
                                          <p:val>
                                            <p:strVal val="#ppt_x"/>
                                          </p:val>
                                        </p:tav>
                                        <p:tav tm="100000">
                                          <p:val>
                                            <p:strVal val="#ppt_x"/>
                                          </p:val>
                                        </p:tav>
                                      </p:tavLst>
                                    </p:anim>
                                    <p:anim calcmode="lin" valueType="num">
                                      <p:cBhvr>
                                        <p:cTn id="48" dur="1000" fill="hold"/>
                                        <p:tgtEl>
                                          <p:spTgt spid="9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5"/>
                                        </p:tgtEl>
                                        <p:attrNameLst>
                                          <p:attrName>style.visibility</p:attrName>
                                        </p:attrNameLst>
                                      </p:cBhvr>
                                      <p:to>
                                        <p:strVal val="visible"/>
                                      </p:to>
                                    </p:set>
                                    <p:animEffect transition="in" filter="fade">
                                      <p:cBhvr>
                                        <p:cTn id="51" dur="1000"/>
                                        <p:tgtEl>
                                          <p:spTgt spid="115"/>
                                        </p:tgtEl>
                                      </p:cBhvr>
                                    </p:animEffect>
                                    <p:anim calcmode="lin" valueType="num">
                                      <p:cBhvr>
                                        <p:cTn id="52" dur="1000" fill="hold"/>
                                        <p:tgtEl>
                                          <p:spTgt spid="115"/>
                                        </p:tgtEl>
                                        <p:attrNameLst>
                                          <p:attrName>ppt_x</p:attrName>
                                        </p:attrNameLst>
                                      </p:cBhvr>
                                      <p:tavLst>
                                        <p:tav tm="0">
                                          <p:val>
                                            <p:strVal val="#ppt_x"/>
                                          </p:val>
                                        </p:tav>
                                        <p:tav tm="100000">
                                          <p:val>
                                            <p:strVal val="#ppt_x"/>
                                          </p:val>
                                        </p:tav>
                                      </p:tavLst>
                                    </p:anim>
                                    <p:anim calcmode="lin" valueType="num">
                                      <p:cBhvr>
                                        <p:cTn id="53"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1000"/>
                                        <p:tgtEl>
                                          <p:spTgt spid="117"/>
                                        </p:tgtEl>
                                      </p:cBhvr>
                                    </p:animEffect>
                                    <p:anim calcmode="lin" valueType="num">
                                      <p:cBhvr>
                                        <p:cTn id="59" dur="1000" fill="hold"/>
                                        <p:tgtEl>
                                          <p:spTgt spid="117"/>
                                        </p:tgtEl>
                                        <p:attrNameLst>
                                          <p:attrName>ppt_x</p:attrName>
                                        </p:attrNameLst>
                                      </p:cBhvr>
                                      <p:tavLst>
                                        <p:tav tm="0">
                                          <p:val>
                                            <p:strVal val="#ppt_x"/>
                                          </p:val>
                                        </p:tav>
                                        <p:tav tm="100000">
                                          <p:val>
                                            <p:strVal val="#ppt_x"/>
                                          </p:val>
                                        </p:tav>
                                      </p:tavLst>
                                    </p:anim>
                                    <p:anim calcmode="lin" valueType="num">
                                      <p:cBhvr>
                                        <p:cTn id="60" dur="1000" fill="hold"/>
                                        <p:tgtEl>
                                          <p:spTgt spid="117"/>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fade">
                                      <p:cBhvr>
                                        <p:cTn id="63" dur="1000"/>
                                        <p:tgtEl>
                                          <p:spTgt spid="102"/>
                                        </p:tgtEl>
                                      </p:cBhvr>
                                    </p:animEffect>
                                    <p:anim calcmode="lin" valueType="num">
                                      <p:cBhvr>
                                        <p:cTn id="64" dur="1000" fill="hold"/>
                                        <p:tgtEl>
                                          <p:spTgt spid="102"/>
                                        </p:tgtEl>
                                        <p:attrNameLst>
                                          <p:attrName>ppt_x</p:attrName>
                                        </p:attrNameLst>
                                      </p:cBhvr>
                                      <p:tavLst>
                                        <p:tav tm="0">
                                          <p:val>
                                            <p:strVal val="#ppt_x"/>
                                          </p:val>
                                        </p:tav>
                                        <p:tav tm="100000">
                                          <p:val>
                                            <p:strVal val="#ppt_x"/>
                                          </p:val>
                                        </p:tav>
                                      </p:tavLst>
                                    </p:anim>
                                    <p:anim calcmode="lin" valueType="num">
                                      <p:cBhvr>
                                        <p:cTn id="65"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10"/>
                                        </p:tgtEl>
                                        <p:attrNameLst>
                                          <p:attrName>style.visibility</p:attrName>
                                        </p:attrNameLst>
                                      </p:cBhvr>
                                      <p:to>
                                        <p:strVal val="visible"/>
                                      </p:to>
                                    </p:set>
                                    <p:animEffect transition="in" filter="fade">
                                      <p:cBhvr>
                                        <p:cTn id="70" dur="1000"/>
                                        <p:tgtEl>
                                          <p:spTgt spid="110"/>
                                        </p:tgtEl>
                                      </p:cBhvr>
                                    </p:animEffect>
                                    <p:anim calcmode="lin" valueType="num">
                                      <p:cBhvr>
                                        <p:cTn id="71" dur="1000" fill="hold"/>
                                        <p:tgtEl>
                                          <p:spTgt spid="110"/>
                                        </p:tgtEl>
                                        <p:attrNameLst>
                                          <p:attrName>ppt_x</p:attrName>
                                        </p:attrNameLst>
                                      </p:cBhvr>
                                      <p:tavLst>
                                        <p:tav tm="0">
                                          <p:val>
                                            <p:strVal val="#ppt_x"/>
                                          </p:val>
                                        </p:tav>
                                        <p:tav tm="100000">
                                          <p:val>
                                            <p:strVal val="#ppt_x"/>
                                          </p:val>
                                        </p:tav>
                                      </p:tavLst>
                                    </p:anim>
                                    <p:anim calcmode="lin" valueType="num">
                                      <p:cBhvr>
                                        <p:cTn id="72" dur="1000" fill="hold"/>
                                        <p:tgtEl>
                                          <p:spTgt spid="11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106"/>
                                        </p:tgtEl>
                                        <p:attrNameLst>
                                          <p:attrName>style.visibility</p:attrName>
                                        </p:attrNameLst>
                                      </p:cBhvr>
                                      <p:to>
                                        <p:strVal val="visible"/>
                                      </p:to>
                                    </p:set>
                                    <p:animEffect transition="in" filter="fade">
                                      <p:cBhvr>
                                        <p:cTn id="75" dur="1000"/>
                                        <p:tgtEl>
                                          <p:spTgt spid="106"/>
                                        </p:tgtEl>
                                      </p:cBhvr>
                                    </p:animEffect>
                                    <p:anim calcmode="lin" valueType="num">
                                      <p:cBhvr>
                                        <p:cTn id="76" dur="1000" fill="hold"/>
                                        <p:tgtEl>
                                          <p:spTgt spid="106"/>
                                        </p:tgtEl>
                                        <p:attrNameLst>
                                          <p:attrName>ppt_x</p:attrName>
                                        </p:attrNameLst>
                                      </p:cBhvr>
                                      <p:tavLst>
                                        <p:tav tm="0">
                                          <p:val>
                                            <p:strVal val="#ppt_x"/>
                                          </p:val>
                                        </p:tav>
                                        <p:tav tm="100000">
                                          <p:val>
                                            <p:strVal val="#ppt_x"/>
                                          </p:val>
                                        </p:tav>
                                      </p:tavLst>
                                    </p:anim>
                                    <p:anim calcmode="lin" valueType="num">
                                      <p:cBhvr>
                                        <p:cTn id="77"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10" grpId="0" animBg="1"/>
      <p:bldP spid="115" grpId="0" animBg="1"/>
      <p:bldP spid="116" grpId="0" animBg="1"/>
      <p:bldP spid="1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311700" y="216425"/>
            <a:ext cx="8520600" cy="7734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2800"/>
              <a:buFont typeface="Arial"/>
              <a:buNone/>
            </a:pPr>
            <a:r>
              <a:rPr lang="en-GB" sz="2100" b="1"/>
              <a:t>PDB Parsing for Protein Structure Information Generation by Biopython library</a:t>
            </a:r>
            <a:endParaRPr sz="2100" b="1"/>
          </a:p>
          <a:p>
            <a:pPr marL="0" lvl="0" indent="0" algn="l" rtl="0">
              <a:lnSpc>
                <a:spcPct val="100000"/>
              </a:lnSpc>
              <a:spcBef>
                <a:spcPts val="0"/>
              </a:spcBef>
              <a:spcAft>
                <a:spcPts val="0"/>
              </a:spcAft>
              <a:buSzPts val="2800"/>
              <a:buNone/>
            </a:pPr>
            <a:endParaRPr sz="2100"/>
          </a:p>
        </p:txBody>
      </p:sp>
      <p:pic>
        <p:nvPicPr>
          <p:cNvPr id="3" name="Picture 2" descr="A screenshot of a diagram&#10;&#10;Description automatically generated">
            <a:extLst>
              <a:ext uri="{FF2B5EF4-FFF2-40B4-BE49-F238E27FC236}">
                <a16:creationId xmlns:a16="http://schemas.microsoft.com/office/drawing/2014/main" id="{8298FE69-0B10-EB50-5998-491D763AD3AA}"/>
              </a:ext>
            </a:extLst>
          </p:cNvPr>
          <p:cNvPicPr>
            <a:picLocks noChangeAspect="1"/>
          </p:cNvPicPr>
          <p:nvPr/>
        </p:nvPicPr>
        <p:blipFill>
          <a:blip r:embed="rId3"/>
          <a:stretch>
            <a:fillRect/>
          </a:stretch>
        </p:blipFill>
        <p:spPr>
          <a:xfrm>
            <a:off x="500932" y="1021629"/>
            <a:ext cx="8173942" cy="4076326"/>
          </a:xfrm>
          <a:prstGeom prst="rect">
            <a:avLst/>
          </a:prstGeom>
        </p:spPr>
      </p:pic>
      <p:sp>
        <p:nvSpPr>
          <p:cNvPr id="2" name="Slide Number Placeholder 1">
            <a:extLst>
              <a:ext uri="{FF2B5EF4-FFF2-40B4-BE49-F238E27FC236}">
                <a16:creationId xmlns:a16="http://schemas.microsoft.com/office/drawing/2014/main" id="{BC421BF7-FEBC-762A-402A-6D7D556651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197025"/>
            <a:ext cx="8520600" cy="8208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a:t>Pairwise Interatomic Distance Calculation of protein complexes and Matrix Generation</a:t>
            </a:r>
            <a:endParaRPr sz="2300" b="1"/>
          </a:p>
        </p:txBody>
      </p:sp>
      <p:sp>
        <p:nvSpPr>
          <p:cNvPr id="129" name="Google Shape;129;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GB" sz="1500">
                <a:solidFill>
                  <a:schemeClr val="dk1"/>
                </a:solidFill>
              </a:rPr>
              <a:t>With the extracted structural information from PDB data parsed, pairwise distances between alpha carbon atoms (`CA`) of protein chains are calculated. </a:t>
            </a:r>
            <a:endParaRPr sz="1500">
              <a:solidFill>
                <a:schemeClr val="dk1"/>
              </a:solidFill>
            </a:endParaRPr>
          </a:p>
          <a:p>
            <a:pPr marL="0" lvl="0" indent="0" algn="l" rtl="0">
              <a:lnSpc>
                <a:spcPct val="115000"/>
              </a:lnSpc>
              <a:spcBef>
                <a:spcPts val="1200"/>
              </a:spcBef>
              <a:spcAft>
                <a:spcPts val="0"/>
              </a:spcAft>
              <a:buSzPts val="1800"/>
              <a:buNone/>
            </a:pPr>
            <a:r>
              <a:rPr lang="en-GB" sz="1500">
                <a:solidFill>
                  <a:schemeClr val="dk1"/>
                </a:solidFill>
              </a:rPr>
              <a:t>The specific function iterates over all possible combinations of protein chain pairs within each structure. For each pair, the </a:t>
            </a:r>
            <a:r>
              <a:rPr lang="en-GB" sz="1500" b="1">
                <a:solidFill>
                  <a:schemeClr val="dk1"/>
                </a:solidFill>
              </a:rPr>
              <a:t>Euclidean distance between corresponding alpha carbon coordinates</a:t>
            </a:r>
            <a:r>
              <a:rPr lang="en-GB" sz="1500">
                <a:solidFill>
                  <a:schemeClr val="dk1"/>
                </a:solidFill>
              </a:rPr>
              <a:t> is computed to construct a distance matrix. This matrix quantitatively represents the spatial separation between residues in the protein chains.</a:t>
            </a:r>
            <a:endParaRPr sz="1500">
              <a:solidFill>
                <a:schemeClr val="dk1"/>
              </a:solidFill>
            </a:endParaRPr>
          </a:p>
          <a:p>
            <a:pPr marL="0" lvl="0" indent="0" algn="l" rtl="0">
              <a:lnSpc>
                <a:spcPct val="115000"/>
              </a:lnSpc>
              <a:spcBef>
                <a:spcPts val="1200"/>
              </a:spcBef>
              <a:spcAft>
                <a:spcPts val="1200"/>
              </a:spcAft>
              <a:buClr>
                <a:srgbClr val="000000"/>
              </a:buClr>
              <a:buSzPts val="1800"/>
              <a:buFont typeface="Arial"/>
              <a:buNone/>
            </a:pPr>
            <a:endParaRPr sz="1500"/>
          </a:p>
        </p:txBody>
      </p:sp>
      <p:pic>
        <p:nvPicPr>
          <p:cNvPr id="130" name="Google Shape;130;p20" descr="A mathematical equation with numbers and symbols&#10;&#10;Description automatically generated"/>
          <p:cNvPicPr preferRelativeResize="0"/>
          <p:nvPr/>
        </p:nvPicPr>
        <p:blipFill>
          <a:blip r:embed="rId3">
            <a:alphaModFix/>
          </a:blip>
          <a:stretch>
            <a:fillRect/>
          </a:stretch>
        </p:blipFill>
        <p:spPr>
          <a:xfrm>
            <a:off x="1201200" y="3119525"/>
            <a:ext cx="5924550" cy="1152525"/>
          </a:xfrm>
          <a:prstGeom prst="rect">
            <a:avLst/>
          </a:prstGeom>
          <a:noFill/>
          <a:ln>
            <a:noFill/>
          </a:ln>
        </p:spPr>
      </p:pic>
      <p:sp>
        <p:nvSpPr>
          <p:cNvPr id="2" name="Slide Number Placeholder 1">
            <a:extLst>
              <a:ext uri="{FF2B5EF4-FFF2-40B4-BE49-F238E27FC236}">
                <a16:creationId xmlns:a16="http://schemas.microsoft.com/office/drawing/2014/main" id="{F0D14E2D-9BE4-59D2-4A97-7A69DE7CAE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311700" y="250050"/>
            <a:ext cx="8520600" cy="572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sz="2300" b="1"/>
              <a:t>Quantitative Insights from PDB data parsed</a:t>
            </a:r>
            <a:endParaRPr sz="2300" b="1"/>
          </a:p>
        </p:txBody>
      </p:sp>
      <p:sp>
        <p:nvSpPr>
          <p:cNvPr id="136" name="Google Shape;136;p21"/>
          <p:cNvSpPr txBox="1">
            <a:spLocks noGrp="1"/>
          </p:cNvSpPr>
          <p:nvPr>
            <p:ph type="body" idx="1"/>
          </p:nvPr>
        </p:nvSpPr>
        <p:spPr>
          <a:xfrm>
            <a:off x="311700" y="1564475"/>
            <a:ext cx="3306300" cy="3246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en-GB" sz="1400">
                <a:solidFill>
                  <a:schemeClr val="dk1"/>
                </a:solidFill>
              </a:rPr>
              <a:t>Computing </a:t>
            </a:r>
            <a:r>
              <a:rPr lang="en-GB" sz="1400" b="1">
                <a:solidFill>
                  <a:schemeClr val="dk1"/>
                </a:solidFill>
              </a:rPr>
              <a:t>minimum, maximum, average distances, and the standard deviation of distances</a:t>
            </a:r>
            <a:r>
              <a:rPr lang="en-GB" sz="1400">
                <a:solidFill>
                  <a:schemeClr val="dk1"/>
                </a:solidFill>
              </a:rPr>
              <a:t>.</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GB" sz="1400">
                <a:solidFill>
                  <a:schemeClr val="dk1"/>
                </a:solidFill>
              </a:rPr>
              <a:t>Providing </a:t>
            </a:r>
            <a:r>
              <a:rPr lang="en-GB" sz="1400" b="1">
                <a:solidFill>
                  <a:schemeClr val="dk1"/>
                </a:solidFill>
              </a:rPr>
              <a:t>quantitative insights</a:t>
            </a:r>
            <a:r>
              <a:rPr lang="en-GB" sz="1400">
                <a:solidFill>
                  <a:schemeClr val="dk1"/>
                </a:solidFill>
              </a:rPr>
              <a:t> into the proximity and distribution of protein chains.</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GB" sz="1400">
                <a:solidFill>
                  <a:schemeClr val="dk1"/>
                </a:solidFill>
              </a:rPr>
              <a:t>Facilitating the identification of key structural features and interaction patterns.</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GB" sz="1400">
                <a:solidFill>
                  <a:schemeClr val="dk1"/>
                </a:solidFill>
              </a:rPr>
              <a:t>These steps offer a comprehensive understanding of the spatial relationships within protein structures.</a:t>
            </a:r>
            <a:endParaRPr sz="1400">
              <a:solidFill>
                <a:schemeClr val="dk1"/>
              </a:solidFill>
            </a:endParaRPr>
          </a:p>
        </p:txBody>
      </p:sp>
      <p:pic>
        <p:nvPicPr>
          <p:cNvPr id="137" name="Google Shape;137;p21"/>
          <p:cNvPicPr preferRelativeResize="0"/>
          <p:nvPr/>
        </p:nvPicPr>
        <p:blipFill>
          <a:blip r:embed="rId3">
            <a:alphaModFix/>
          </a:blip>
          <a:stretch>
            <a:fillRect/>
          </a:stretch>
        </p:blipFill>
        <p:spPr>
          <a:xfrm>
            <a:off x="3617850" y="1710375"/>
            <a:ext cx="5160675" cy="3008100"/>
          </a:xfrm>
          <a:prstGeom prst="rect">
            <a:avLst/>
          </a:prstGeom>
          <a:noFill/>
          <a:ln w="9525" cap="flat" cmpd="sng">
            <a:solidFill>
              <a:schemeClr val="dk1"/>
            </a:solidFill>
            <a:prstDash val="solid"/>
            <a:round/>
            <a:headEnd type="none" w="sm" len="sm"/>
            <a:tailEnd type="none" w="sm" len="sm"/>
          </a:ln>
        </p:spPr>
      </p:pic>
      <p:sp>
        <p:nvSpPr>
          <p:cNvPr id="138" name="Google Shape;138;p21"/>
          <p:cNvSpPr txBox="1"/>
          <p:nvPr/>
        </p:nvSpPr>
        <p:spPr>
          <a:xfrm>
            <a:off x="311700" y="94905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GB" sz="1500">
                <a:solidFill>
                  <a:schemeClr val="dk1"/>
                </a:solidFill>
              </a:rPr>
              <a:t>Once the distances between protein chains are computed, various statistical measures are derived to characterize their spatial relationships. This process includes:</a:t>
            </a:r>
            <a:endParaRPr sz="1500">
              <a:solidFill>
                <a:schemeClr val="dk1"/>
              </a:solidFill>
            </a:endParaRPr>
          </a:p>
        </p:txBody>
      </p:sp>
      <p:sp>
        <p:nvSpPr>
          <p:cNvPr id="2" name="Slide Number Placeholder 1">
            <a:extLst>
              <a:ext uri="{FF2B5EF4-FFF2-40B4-BE49-F238E27FC236}">
                <a16:creationId xmlns:a16="http://schemas.microsoft.com/office/drawing/2014/main" id="{D15C70D5-CCCE-BC30-9AE8-E3648B036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2044</Words>
  <Application>Microsoft Office PowerPoint</Application>
  <PresentationFormat>On-screen Show (16:9)</PresentationFormat>
  <Paragraphs>165</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Comic Sans MS</vt:lpstr>
      <vt:lpstr>Times New Roman</vt:lpstr>
      <vt:lpstr>Roboto</vt:lpstr>
      <vt:lpstr>Arial</vt:lpstr>
      <vt:lpstr>Simple Light</vt:lpstr>
      <vt:lpstr>Predictive Analysis of protein structures: Parsing PDB data for Structural and Sequential Insight and Active Site Prediction in Protein-Protein Interaction at residue level </vt:lpstr>
      <vt:lpstr>Outline</vt:lpstr>
      <vt:lpstr>Introduction</vt:lpstr>
      <vt:lpstr>Literature Review</vt:lpstr>
      <vt:lpstr>Research Objectives</vt:lpstr>
      <vt:lpstr>Proposed Methodology</vt:lpstr>
      <vt:lpstr>PDB Parsing for Protein Structure Information Generation by Biopython library </vt:lpstr>
      <vt:lpstr>Pairwise Interatomic Distance Calculation of protein complexes and Matrix Generation</vt:lpstr>
      <vt:lpstr>Quantitative Insights from PDB data parsed</vt:lpstr>
      <vt:lpstr>Predictive Analysis from PDB data parsed </vt:lpstr>
      <vt:lpstr>Visual Insight from Protein Structure Data by Heatmaps</vt:lpstr>
      <vt:lpstr>PDB Parsing for Protein Sequence Information Generation</vt:lpstr>
      <vt:lpstr>Image Generation from Protein Sequence Information</vt:lpstr>
      <vt:lpstr>Sliding Window Approach for Sub-image Generation</vt:lpstr>
      <vt:lpstr>Training DensePPI model by Deep Learning Approach</vt:lpstr>
      <vt:lpstr>PowerPoint Presentation</vt:lpstr>
      <vt:lpstr>Results and Discussions</vt:lpstr>
      <vt:lpstr>PowerPoint Presentation</vt:lpstr>
      <vt:lpstr>Overall Workflow diagram for Active site prediction in PPI at residue level</vt:lpstr>
      <vt:lpstr>Conclusions</vt:lpstr>
      <vt:lpstr>Evaluation Metrics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Kumar Dey, Arnab</dc:creator>
  <cp:lastModifiedBy>Kumar Dey, Arnab</cp:lastModifiedBy>
  <cp:revision>8</cp:revision>
  <dcterms:modified xsi:type="dcterms:W3CDTF">2024-06-07T05:37:41Z</dcterms:modified>
</cp:coreProperties>
</file>